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4630400" cy="8229600"/>
  <p:notesSz cx="8229600" cy="14630400"/>
  <p:embeddedFontLst>
    <p:embeddedFont>
      <p:font typeface="Consolas" panose="020B0609020204030204" pitchFamily="49" charset="0"/>
      <p:regular r:id="rId53"/>
      <p:bold r:id="rId54"/>
      <p:italic r:id="rId55"/>
      <p:boldItalic r:id="rId56"/>
    </p:embeddedFont>
    <p:embeddedFont>
      <p:font typeface="Roboto" panose="02000000000000000000" pitchFamily="2" charset="0"/>
      <p:regular r:id="rId57"/>
      <p:bold r:id="rId58"/>
      <p:italic r:id="rId59"/>
    </p:embeddedFont>
    <p:embeddedFont>
      <p:font typeface="Saira Medium"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848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4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48.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5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279475" y="623173"/>
            <a:ext cx="7557849" cy="1416129"/>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Stellar Classification using Machine Learning</a:t>
            </a:r>
            <a:endParaRPr lang="en-US" sz="4450" dirty="0"/>
          </a:p>
        </p:txBody>
      </p:sp>
      <p:sp>
        <p:nvSpPr>
          <p:cNvPr id="4" name="Text 1"/>
          <p:cNvSpPr/>
          <p:nvPr/>
        </p:nvSpPr>
        <p:spPr>
          <a:xfrm>
            <a:off x="6279475" y="2379226"/>
            <a:ext cx="7557849" cy="362426"/>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6279475" y="3081576"/>
            <a:ext cx="4704517" cy="353973"/>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Arnav Sharma  —DL.AI.U4AID24146</a:t>
            </a:r>
            <a:endParaRPr lang="en-US" sz="2200" dirty="0"/>
          </a:p>
        </p:txBody>
      </p:sp>
      <p:sp>
        <p:nvSpPr>
          <p:cNvPr id="6" name="Text 3"/>
          <p:cNvSpPr/>
          <p:nvPr/>
        </p:nvSpPr>
        <p:spPr>
          <a:xfrm>
            <a:off x="6279475" y="3775472"/>
            <a:ext cx="4771192" cy="353973"/>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 Hemant             —DL.AI.U4AID24039</a:t>
            </a:r>
            <a:endParaRPr lang="en-US" sz="2200" dirty="0"/>
          </a:p>
        </p:txBody>
      </p:sp>
      <p:sp>
        <p:nvSpPr>
          <p:cNvPr id="7" name="Text 4"/>
          <p:cNvSpPr/>
          <p:nvPr/>
        </p:nvSpPr>
        <p:spPr>
          <a:xfrm>
            <a:off x="6279475" y="4469368"/>
            <a:ext cx="4791075" cy="353973"/>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 Neeraj                —DL.AI.U4AID24045</a:t>
            </a:r>
            <a:endParaRPr lang="en-US" sz="2200" dirty="0"/>
          </a:p>
        </p:txBody>
      </p:sp>
      <p:sp>
        <p:nvSpPr>
          <p:cNvPr id="8" name="Text 5"/>
          <p:cNvSpPr/>
          <p:nvPr/>
        </p:nvSpPr>
        <p:spPr>
          <a:xfrm>
            <a:off x="6279475" y="5163264"/>
            <a:ext cx="4836081" cy="353973"/>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 Sriyansh            —DL.AI.U4AID24040</a:t>
            </a:r>
            <a:endParaRPr lang="en-US" sz="2200" dirty="0"/>
          </a:p>
        </p:txBody>
      </p:sp>
      <p:sp>
        <p:nvSpPr>
          <p:cNvPr id="9" name="Text 6"/>
          <p:cNvSpPr/>
          <p:nvPr/>
        </p:nvSpPr>
        <p:spPr>
          <a:xfrm>
            <a:off x="6279475" y="5857161"/>
            <a:ext cx="7557849" cy="362426"/>
          </a:xfrm>
          <a:prstGeom prst="rect">
            <a:avLst/>
          </a:prstGeom>
          <a:noFill/>
          <a:ln/>
        </p:spPr>
        <p:txBody>
          <a:bodyPr wrap="none" lIns="0" tIns="0" rIns="0" bIns="0" rtlCol="0" anchor="t"/>
          <a:lstStyle/>
          <a:p>
            <a:pPr marL="0" indent="0" algn="l">
              <a:lnSpc>
                <a:spcPts val="2850"/>
              </a:lnSpc>
              <a:buNone/>
            </a:pPr>
            <a:endParaRPr lang="en-US" sz="1750" dirty="0"/>
          </a:p>
        </p:txBody>
      </p:sp>
      <p:sp>
        <p:nvSpPr>
          <p:cNvPr id="10" name="Text 7"/>
          <p:cNvSpPr/>
          <p:nvPr/>
        </p:nvSpPr>
        <p:spPr>
          <a:xfrm>
            <a:off x="9512737" y="6559510"/>
            <a:ext cx="4324588" cy="353973"/>
          </a:xfrm>
          <a:prstGeom prst="rect">
            <a:avLst/>
          </a:prstGeom>
          <a:noFill/>
          <a:ln/>
        </p:spPr>
        <p:txBody>
          <a:bodyPr wrap="none" lIns="0" tIns="0" rIns="0" bIns="0" rtlCol="0" anchor="t"/>
          <a:lstStyle/>
          <a:p>
            <a:pPr marL="0" indent="0" algn="r">
              <a:lnSpc>
                <a:spcPts val="2750"/>
              </a:lnSpc>
              <a:buNone/>
            </a:pPr>
            <a:r>
              <a:rPr lang="en-US" sz="2200" dirty="0">
                <a:solidFill>
                  <a:srgbClr val="FFFFFF"/>
                </a:solidFill>
                <a:latin typeface="Saira Medium" pitchFamily="34" charset="0"/>
                <a:ea typeface="Saira Medium" pitchFamily="34" charset="-122"/>
                <a:cs typeface="Saira Medium" pitchFamily="34" charset="-120"/>
              </a:rPr>
              <a:t>Faculty Guide: Prof. Sri Geetha M</a:t>
            </a:r>
            <a:endParaRPr lang="en-US" sz="2200" dirty="0"/>
          </a:p>
        </p:txBody>
      </p:sp>
      <p:sp>
        <p:nvSpPr>
          <p:cNvPr id="11" name="Text 8"/>
          <p:cNvSpPr/>
          <p:nvPr/>
        </p:nvSpPr>
        <p:spPr>
          <a:xfrm>
            <a:off x="6907054" y="7253407"/>
            <a:ext cx="6930271" cy="353973"/>
          </a:xfrm>
          <a:prstGeom prst="rect">
            <a:avLst/>
          </a:prstGeom>
          <a:noFill/>
          <a:ln/>
        </p:spPr>
        <p:txBody>
          <a:bodyPr wrap="none" lIns="0" tIns="0" rIns="0" bIns="0" rtlCol="0" anchor="t"/>
          <a:lstStyle/>
          <a:p>
            <a:pPr marL="0" indent="0" algn="r">
              <a:lnSpc>
                <a:spcPts val="2750"/>
              </a:lnSpc>
              <a:buNone/>
            </a:pPr>
            <a:r>
              <a:rPr lang="en-US" sz="2200" dirty="0">
                <a:solidFill>
                  <a:srgbClr val="FFFFFF"/>
                </a:solidFill>
                <a:latin typeface="Saira Medium" pitchFamily="34" charset="0"/>
                <a:ea typeface="Saira Medium" pitchFamily="34" charset="-122"/>
                <a:cs typeface="Saira Medium" pitchFamily="34" charset="-120"/>
              </a:rPr>
              <a:t>                  Course: 23AID205 – Introduction to AI &amp; ML</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944172"/>
            <a:ext cx="5368171" cy="3723084"/>
          </a:xfrm>
          <a:prstGeom prst="rect">
            <a:avLst/>
          </a:prstGeom>
        </p:spPr>
      </p:pic>
      <p:pic>
        <p:nvPicPr>
          <p:cNvPr id="3" name="Image 1" descr="preencoded.png"/>
          <p:cNvPicPr>
            <a:picLocks noChangeAspect="1"/>
          </p:cNvPicPr>
          <p:nvPr/>
        </p:nvPicPr>
        <p:blipFill>
          <a:blip r:embed="rId4"/>
          <a:stretch>
            <a:fillRect/>
          </a:stretch>
        </p:blipFill>
        <p:spPr>
          <a:xfrm>
            <a:off x="8415218" y="1944172"/>
            <a:ext cx="4397931" cy="2788920"/>
          </a:xfrm>
          <a:prstGeom prst="rect">
            <a:avLst/>
          </a:prstGeom>
        </p:spPr>
      </p:pic>
      <p:sp>
        <p:nvSpPr>
          <p:cNvPr id="4" name="Text 0"/>
          <p:cNvSpPr/>
          <p:nvPr/>
        </p:nvSpPr>
        <p:spPr>
          <a:xfrm>
            <a:off x="793790" y="617755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ii) Output of 1'st EDA</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383625"/>
            <a:ext cx="5305187" cy="4214813"/>
          </a:xfrm>
          <a:prstGeom prst="rect">
            <a:avLst/>
          </a:prstGeom>
        </p:spPr>
      </p:pic>
      <p:sp>
        <p:nvSpPr>
          <p:cNvPr id="3" name="Text 0"/>
          <p:cNvSpPr/>
          <p:nvPr/>
        </p:nvSpPr>
        <p:spPr>
          <a:xfrm>
            <a:off x="793790" y="5853589"/>
            <a:ext cx="651652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iii) Output of 2nd EDA</a:t>
            </a:r>
            <a:endParaRPr lang="en-US" sz="1750" dirty="0"/>
          </a:p>
        </p:txBody>
      </p:sp>
      <p:pic>
        <p:nvPicPr>
          <p:cNvPr id="4" name="Image 1" descr="preencoded.png"/>
          <p:cNvPicPr>
            <a:picLocks noChangeAspect="1"/>
          </p:cNvPicPr>
          <p:nvPr/>
        </p:nvPicPr>
        <p:blipFill>
          <a:blip r:embed="rId4"/>
          <a:stretch>
            <a:fillRect/>
          </a:stretch>
        </p:blipFill>
        <p:spPr>
          <a:xfrm>
            <a:off x="7871341" y="1383625"/>
            <a:ext cx="4637365" cy="2174796"/>
          </a:xfrm>
          <a:prstGeom prst="rect">
            <a:avLst/>
          </a:prstGeom>
        </p:spPr>
      </p:pic>
      <p:pic>
        <p:nvPicPr>
          <p:cNvPr id="5" name="Image 2" descr="preencoded.png"/>
          <p:cNvPicPr>
            <a:picLocks noChangeAspect="1"/>
          </p:cNvPicPr>
          <p:nvPr/>
        </p:nvPicPr>
        <p:blipFill>
          <a:blip r:embed="rId5"/>
          <a:stretch>
            <a:fillRect/>
          </a:stretch>
        </p:blipFill>
        <p:spPr>
          <a:xfrm>
            <a:off x="7871341" y="3813572"/>
            <a:ext cx="5972770" cy="2465308"/>
          </a:xfrm>
          <a:prstGeom prst="rect">
            <a:avLst/>
          </a:prstGeom>
        </p:spPr>
      </p:pic>
      <p:sp>
        <p:nvSpPr>
          <p:cNvPr id="6" name="Text 1"/>
          <p:cNvSpPr/>
          <p:nvPr/>
        </p:nvSpPr>
        <p:spPr>
          <a:xfrm>
            <a:off x="7871341" y="6534031"/>
            <a:ext cx="5972770"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iv) Output of 3rd EDA</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82923"/>
            <a:ext cx="5064681"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Saira Medium" pitchFamily="34" charset="0"/>
                <a:ea typeface="Saira Medium" pitchFamily="34" charset="-122"/>
                <a:cs typeface="Saira Medium" pitchFamily="34" charset="-120"/>
              </a:rPr>
              <a:t>Histograms of Spectral Features</a:t>
            </a:r>
            <a:endParaRPr lang="en-US" sz="2650" dirty="0"/>
          </a:p>
        </p:txBody>
      </p:sp>
      <p:sp>
        <p:nvSpPr>
          <p:cNvPr id="3" name="Text 1"/>
          <p:cNvSpPr/>
          <p:nvPr/>
        </p:nvSpPr>
        <p:spPr>
          <a:xfrm>
            <a:off x="793790" y="2361843"/>
            <a:ext cx="13042821" cy="73342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We generates </a:t>
            </a:r>
            <a:r>
              <a:rPr lang="en-US" sz="1750" b="1" dirty="0">
                <a:solidFill>
                  <a:srgbClr val="E5E0DF"/>
                </a:solidFill>
                <a:latin typeface="Roboto" pitchFamily="34" charset="0"/>
                <a:ea typeface="Roboto" pitchFamily="34" charset="-122"/>
                <a:cs typeface="Roboto" pitchFamily="34" charset="-120"/>
              </a:rPr>
              <a:t>histograms for each of the specified spectral features</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u</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g</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r</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i</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z</a:t>
            </a:r>
            <a:r>
              <a:rPr lang="en-US" sz="1750" dirty="0">
                <a:solidFill>
                  <a:srgbClr val="E5E0DF"/>
                </a:solidFill>
                <a:latin typeface="Roboto" pitchFamily="34" charset="0"/>
                <a:ea typeface="Roboto" pitchFamily="34" charset="-122"/>
                <a:cs typeface="Roboto" pitchFamily="34" charset="-120"/>
              </a:rPr>
              <a:t>) from the </a:t>
            </a:r>
            <a:r>
              <a:rPr lang="en-US" sz="1750" dirty="0">
                <a:solidFill>
                  <a:srgbClr val="E5E0DF"/>
                </a:solidFill>
                <a:highlight>
                  <a:srgbClr val="4B1E01"/>
                </a:highlight>
                <a:latin typeface="Consolas" pitchFamily="34" charset="0"/>
                <a:ea typeface="Consolas" pitchFamily="34" charset="-122"/>
                <a:cs typeface="Consolas" pitchFamily="34" charset="-120"/>
              </a:rPr>
              <a:t>df</a:t>
            </a:r>
            <a:r>
              <a:rPr lang="en-US" sz="1750" dirty="0">
                <a:solidFill>
                  <a:srgbClr val="E5E0DF"/>
                </a:solidFill>
                <a:latin typeface="Roboto" pitchFamily="34" charset="0"/>
                <a:ea typeface="Roboto" pitchFamily="34" charset="-122"/>
                <a:cs typeface="Roboto" pitchFamily="34" charset="-120"/>
              </a:rPr>
              <a:t> DataFrame. Each histogram visualizes the distribution of values for a single feature.</a:t>
            </a:r>
            <a:endParaRPr lang="en-US" sz="1750" dirty="0"/>
          </a:p>
        </p:txBody>
      </p:sp>
      <p:sp>
        <p:nvSpPr>
          <p:cNvPr id="4" name="Text 2"/>
          <p:cNvSpPr/>
          <p:nvPr/>
        </p:nvSpPr>
        <p:spPr>
          <a:xfrm>
            <a:off x="793790" y="33504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This is a key step in </a:t>
            </a:r>
            <a:r>
              <a:rPr lang="en-US" sz="1750" b="1" dirty="0">
                <a:solidFill>
                  <a:srgbClr val="E5E0DF"/>
                </a:solidFill>
                <a:latin typeface="Roboto" pitchFamily="34" charset="0"/>
                <a:ea typeface="Roboto" pitchFamily="34" charset="-122"/>
                <a:cs typeface="Roboto" pitchFamily="34" charset="-120"/>
              </a:rPr>
              <a:t>Exploratory Data Analysis (EDA)</a:t>
            </a:r>
            <a:r>
              <a:rPr lang="en-US" sz="1750" dirty="0">
                <a:solidFill>
                  <a:srgbClr val="E5E0DF"/>
                </a:solidFill>
                <a:latin typeface="Roboto" pitchFamily="34" charset="0"/>
                <a:ea typeface="Roboto" pitchFamily="34" charset="-122"/>
                <a:cs typeface="Roboto" pitchFamily="34" charset="-120"/>
              </a:rPr>
              <a:t>, as it helps us to:</a:t>
            </a:r>
            <a:endParaRPr lang="en-US" sz="1750" dirty="0"/>
          </a:p>
        </p:txBody>
      </p:sp>
      <p:sp>
        <p:nvSpPr>
          <p:cNvPr id="5" name="Text 3"/>
          <p:cNvSpPr/>
          <p:nvPr/>
        </p:nvSpPr>
        <p:spPr>
          <a:xfrm>
            <a:off x="793790" y="396847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Understand Value Distribution:</a:t>
            </a:r>
            <a:r>
              <a:rPr lang="en-US" sz="1750" dirty="0">
                <a:solidFill>
                  <a:srgbClr val="E5E0DF"/>
                </a:solidFill>
                <a:latin typeface="Roboto" pitchFamily="34" charset="0"/>
                <a:ea typeface="Roboto" pitchFamily="34" charset="-122"/>
                <a:cs typeface="Roboto" pitchFamily="34" charset="-120"/>
              </a:rPr>
              <a:t> See how the values for each spectral feature are spread out, identifying common ranges, peaks, and sparsity.</a:t>
            </a:r>
            <a:endParaRPr lang="en-US" sz="1750" dirty="0"/>
          </a:p>
        </p:txBody>
      </p:sp>
      <p:sp>
        <p:nvSpPr>
          <p:cNvPr id="6" name="Text 4"/>
          <p:cNvSpPr/>
          <p:nvPr/>
        </p:nvSpPr>
        <p:spPr>
          <a:xfrm>
            <a:off x="793790" y="4773573"/>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Identify Skewness:</a:t>
            </a:r>
            <a:r>
              <a:rPr lang="en-US" sz="1750" dirty="0">
                <a:solidFill>
                  <a:srgbClr val="E5E0DF"/>
                </a:solidFill>
                <a:latin typeface="Roboto" pitchFamily="34" charset="0"/>
                <a:ea typeface="Roboto" pitchFamily="34" charset="-122"/>
                <a:cs typeface="Roboto" pitchFamily="34" charset="-120"/>
              </a:rPr>
              <a:t> Observe if the data is skewed to one side (e.g., right-skewed or left-skewed), which might necessitate transformations for some models.</a:t>
            </a:r>
            <a:endParaRPr lang="en-US" sz="1750" dirty="0"/>
          </a:p>
        </p:txBody>
      </p:sp>
      <p:sp>
        <p:nvSpPr>
          <p:cNvPr id="7" name="Text 5"/>
          <p:cNvSpPr/>
          <p:nvPr/>
        </p:nvSpPr>
        <p:spPr>
          <a:xfrm>
            <a:off x="793790" y="557867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Detect Outliers:</a:t>
            </a:r>
            <a:r>
              <a:rPr lang="en-US" sz="1750" dirty="0">
                <a:solidFill>
                  <a:srgbClr val="E5E0DF"/>
                </a:solidFill>
                <a:latin typeface="Roboto" pitchFamily="34" charset="0"/>
                <a:ea typeface="Roboto" pitchFamily="34" charset="-122"/>
                <a:cs typeface="Roboto" pitchFamily="34" charset="-120"/>
              </a:rPr>
              <a:t> Notice any extreme values that fall far from the main body of the data, potentially indicating outliers.</a:t>
            </a:r>
            <a:endParaRPr lang="en-US" sz="1750" dirty="0"/>
          </a:p>
        </p:txBody>
      </p:sp>
      <p:sp>
        <p:nvSpPr>
          <p:cNvPr id="8" name="Text 6"/>
          <p:cNvSpPr/>
          <p:nvPr/>
        </p:nvSpPr>
        <p:spPr>
          <a:xfrm>
            <a:off x="793790" y="602087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Assess Data Quality:</a:t>
            </a:r>
            <a:r>
              <a:rPr lang="en-US" sz="1750" dirty="0">
                <a:solidFill>
                  <a:srgbClr val="E5E0DF"/>
                </a:solidFill>
                <a:latin typeface="Roboto" pitchFamily="34" charset="0"/>
                <a:ea typeface="Roboto" pitchFamily="34" charset="-122"/>
                <a:cs typeface="Roboto" pitchFamily="34" charset="-120"/>
              </a:rPr>
              <a:t> Get a visual sense of the overall quality and characteristics of the spectral measurements, which is crucial before applying machine learning models for star classification.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65653" y="365880"/>
            <a:ext cx="10122136" cy="7476946"/>
          </a:xfrm>
          <a:prstGeom prst="rect">
            <a:avLst/>
          </a:prstGeom>
        </p:spPr>
      </p:pic>
      <p:sp>
        <p:nvSpPr>
          <p:cNvPr id="3" name="Text 0"/>
          <p:cNvSpPr/>
          <p:nvPr/>
        </p:nvSpPr>
        <p:spPr>
          <a:xfrm>
            <a:off x="465653" y="7896106"/>
            <a:ext cx="13699093" cy="212884"/>
          </a:xfrm>
          <a:prstGeom prst="rect">
            <a:avLst/>
          </a:prstGeom>
          <a:noFill/>
          <a:ln/>
        </p:spPr>
        <p:txBody>
          <a:bodyPr wrap="none" lIns="0" tIns="0" rIns="0" bIns="0" rtlCol="0" anchor="t"/>
          <a:lstStyle/>
          <a:p>
            <a:pPr marL="342900" indent="-342900" algn="l">
              <a:lnSpc>
                <a:spcPts val="1650"/>
              </a:lnSpc>
              <a:buSzPct val="100000"/>
              <a:buChar char="•"/>
            </a:pPr>
            <a:r>
              <a:rPr lang="en-US" sz="1000" i="1" dirty="0">
                <a:solidFill>
                  <a:srgbClr val="E5E0DF"/>
                </a:solidFill>
                <a:latin typeface="Roboto" pitchFamily="34" charset="0"/>
                <a:ea typeface="Roboto" pitchFamily="34" charset="-122"/>
                <a:cs typeface="Roboto" pitchFamily="34" charset="-120"/>
              </a:rPr>
              <a:t>Figure 1: Histogram of Spectral Features</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514951"/>
            <a:ext cx="5878711"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Saira Medium" pitchFamily="34" charset="0"/>
                <a:ea typeface="Saira Medium" pitchFamily="34" charset="-122"/>
                <a:cs typeface="Saira Medium" pitchFamily="34" charset="-120"/>
              </a:rPr>
              <a:t>Pairplot of Spectral Features by Class</a:t>
            </a:r>
            <a:endParaRPr lang="en-US" sz="2650" dirty="0"/>
          </a:p>
        </p:txBody>
      </p:sp>
      <p:sp>
        <p:nvSpPr>
          <p:cNvPr id="3" name="Text 1"/>
          <p:cNvSpPr/>
          <p:nvPr/>
        </p:nvSpPr>
        <p:spPr>
          <a:xfrm>
            <a:off x="793790" y="2393871"/>
            <a:ext cx="13042821" cy="74104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The provided code uses </a:t>
            </a:r>
            <a:r>
              <a:rPr lang="en-US" sz="1750" dirty="0">
                <a:solidFill>
                  <a:srgbClr val="E5E0DF"/>
                </a:solidFill>
                <a:highlight>
                  <a:srgbClr val="4B1E01"/>
                </a:highlight>
                <a:latin typeface="Consolas" pitchFamily="34" charset="0"/>
                <a:ea typeface="Consolas" pitchFamily="34" charset="-122"/>
                <a:cs typeface="Consolas" pitchFamily="34" charset="-120"/>
              </a:rPr>
              <a:t>sns.pairplot()</a:t>
            </a:r>
            <a:r>
              <a:rPr lang="en-US" sz="1750" dirty="0">
                <a:solidFill>
                  <a:srgbClr val="E5E0DF"/>
                </a:solidFill>
                <a:latin typeface="Roboto" pitchFamily="34" charset="0"/>
                <a:ea typeface="Roboto" pitchFamily="34" charset="-122"/>
                <a:cs typeface="Roboto" pitchFamily="34" charset="-120"/>
              </a:rPr>
              <a:t> to generate a </a:t>
            </a:r>
            <a:r>
              <a:rPr lang="en-US" sz="1750" b="1" dirty="0">
                <a:solidFill>
                  <a:srgbClr val="E5E0DF"/>
                </a:solidFill>
                <a:latin typeface="Roboto" pitchFamily="34" charset="0"/>
                <a:ea typeface="Roboto" pitchFamily="34" charset="-122"/>
                <a:cs typeface="Roboto" pitchFamily="34" charset="-120"/>
              </a:rPr>
              <a:t>pairplot</a:t>
            </a:r>
            <a:r>
              <a:rPr lang="en-US" sz="1750" dirty="0">
                <a:solidFill>
                  <a:srgbClr val="E5E0DF"/>
                </a:solidFill>
                <a:latin typeface="Roboto" pitchFamily="34" charset="0"/>
                <a:ea typeface="Roboto" pitchFamily="34" charset="-122"/>
                <a:cs typeface="Roboto" pitchFamily="34" charset="-120"/>
              </a:rPr>
              <a:t> for the selected </a:t>
            </a:r>
            <a:r>
              <a:rPr lang="en-US" sz="1750" dirty="0">
                <a:solidFill>
                  <a:srgbClr val="E5E0DF"/>
                </a:solidFill>
                <a:highlight>
                  <a:srgbClr val="4B1E01"/>
                </a:highlight>
                <a:latin typeface="Consolas" pitchFamily="34" charset="0"/>
                <a:ea typeface="Consolas" pitchFamily="34" charset="-122"/>
                <a:cs typeface="Consolas" pitchFamily="34" charset="-120"/>
              </a:rPr>
              <a:t>spectral_features</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u</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g</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r</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i</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z</a:t>
            </a:r>
            <a:r>
              <a:rPr lang="en-US" sz="1750" dirty="0">
                <a:solidFill>
                  <a:srgbClr val="E5E0DF"/>
                </a:solidFill>
                <a:latin typeface="Roboto" pitchFamily="34" charset="0"/>
                <a:ea typeface="Roboto" pitchFamily="34" charset="-122"/>
                <a:cs typeface="Roboto" pitchFamily="34" charset="-120"/>
              </a:rPr>
              <a:t>), with data points colored according to their </a:t>
            </a:r>
            <a:r>
              <a:rPr lang="en-US" sz="1750" dirty="0">
                <a:solidFill>
                  <a:srgbClr val="E5E0DF"/>
                </a:solidFill>
                <a:highlight>
                  <a:srgbClr val="4B1E01"/>
                </a:highlight>
                <a:latin typeface="Consolas" pitchFamily="34" charset="0"/>
                <a:ea typeface="Consolas" pitchFamily="34" charset="-122"/>
                <a:cs typeface="Consolas" pitchFamily="34" charset="-120"/>
              </a:rPr>
              <a:t>class</a:t>
            </a:r>
            <a:r>
              <a:rPr lang="en-US" sz="1750" dirty="0">
                <a:solidFill>
                  <a:srgbClr val="E5E0DF"/>
                </a:solidFill>
                <a:latin typeface="Roboto" pitchFamily="34" charset="0"/>
                <a:ea typeface="Roboto" pitchFamily="34" charset="-122"/>
                <a:cs typeface="Roboto" pitchFamily="34" charset="-120"/>
              </a:rPr>
              <a:t> (GALAXY, STAR, QSO).</a:t>
            </a:r>
            <a:endParaRPr lang="en-US" sz="1750" dirty="0"/>
          </a:p>
        </p:txBody>
      </p:sp>
      <p:sp>
        <p:nvSpPr>
          <p:cNvPr id="4" name="Text 2"/>
          <p:cNvSpPr/>
          <p:nvPr/>
        </p:nvSpPr>
        <p:spPr>
          <a:xfrm>
            <a:off x="793790" y="339006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This comprehensive visualization tool is invaluable for </a:t>
            </a:r>
            <a:r>
              <a:rPr lang="en-US" sz="1750" b="1" dirty="0">
                <a:solidFill>
                  <a:srgbClr val="E5E0DF"/>
                </a:solidFill>
                <a:latin typeface="Roboto" pitchFamily="34" charset="0"/>
                <a:ea typeface="Roboto" pitchFamily="34" charset="-122"/>
                <a:cs typeface="Roboto" pitchFamily="34" charset="-120"/>
              </a:rPr>
              <a:t>Exploratory Data Analysis (EDA)</a:t>
            </a:r>
            <a:r>
              <a:rPr lang="en-US" sz="1750" dirty="0">
                <a:solidFill>
                  <a:srgbClr val="E5E0DF"/>
                </a:solidFill>
                <a:latin typeface="Roboto" pitchFamily="34" charset="0"/>
                <a:ea typeface="Roboto" pitchFamily="34" charset="-122"/>
                <a:cs typeface="Roboto" pitchFamily="34" charset="-120"/>
              </a:rPr>
              <a:t> because it simultaneously displays:</a:t>
            </a:r>
            <a:endParaRPr lang="en-US" sz="1750" dirty="0"/>
          </a:p>
        </p:txBody>
      </p:sp>
      <p:sp>
        <p:nvSpPr>
          <p:cNvPr id="5" name="Text 3"/>
          <p:cNvSpPr/>
          <p:nvPr/>
        </p:nvSpPr>
        <p:spPr>
          <a:xfrm>
            <a:off x="793790" y="400812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Univariate Distributions:</a:t>
            </a:r>
            <a:r>
              <a:rPr lang="en-US" sz="1750" dirty="0">
                <a:solidFill>
                  <a:srgbClr val="E5E0DF"/>
                </a:solidFill>
                <a:latin typeface="Roboto" pitchFamily="34" charset="0"/>
                <a:ea typeface="Roboto" pitchFamily="34" charset="-122"/>
                <a:cs typeface="Roboto" pitchFamily="34" charset="-120"/>
              </a:rPr>
              <a:t> Histograms (or KDE(Kernel Density Estimation.) plots() on the diagonal show the distribution of each individual spectral feature for each class.</a:t>
            </a:r>
            <a:endParaRPr lang="en-US" sz="1750" dirty="0"/>
          </a:p>
        </p:txBody>
      </p:sp>
      <p:sp>
        <p:nvSpPr>
          <p:cNvPr id="6" name="Text 4"/>
          <p:cNvSpPr/>
          <p:nvPr/>
        </p:nvSpPr>
        <p:spPr>
          <a:xfrm>
            <a:off x="793790" y="481322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Bivariate Relationships:</a:t>
            </a:r>
            <a:r>
              <a:rPr lang="en-US" sz="1750" dirty="0">
                <a:solidFill>
                  <a:srgbClr val="E5E0DF"/>
                </a:solidFill>
                <a:latin typeface="Roboto" pitchFamily="34" charset="0"/>
                <a:ea typeface="Roboto" pitchFamily="34" charset="-122"/>
                <a:cs typeface="Roboto" pitchFamily="34" charset="-120"/>
              </a:rPr>
              <a:t> Scatter plots for every possible pair of spectral features, allowing us to visually inspect correlations, clusters, and patterns between features.</a:t>
            </a:r>
            <a:endParaRPr lang="en-US" sz="1750" dirty="0"/>
          </a:p>
        </p:txBody>
      </p:sp>
      <p:sp>
        <p:nvSpPr>
          <p:cNvPr id="7" name="Text 5"/>
          <p:cNvSpPr/>
          <p:nvPr/>
        </p:nvSpPr>
        <p:spPr>
          <a:xfrm>
            <a:off x="793790" y="5618321"/>
            <a:ext cx="13042821" cy="109632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Class Separability:</a:t>
            </a:r>
            <a:r>
              <a:rPr lang="en-US" sz="1750" dirty="0">
                <a:solidFill>
                  <a:srgbClr val="E5E0DF"/>
                </a:solidFill>
                <a:latin typeface="Roboto" pitchFamily="34" charset="0"/>
                <a:ea typeface="Roboto" pitchFamily="34" charset="-122"/>
                <a:cs typeface="Roboto" pitchFamily="34" charset="-120"/>
              </a:rPr>
              <a:t> By coloring points by </a:t>
            </a:r>
            <a:r>
              <a:rPr lang="en-US" sz="1750" dirty="0">
                <a:solidFill>
                  <a:srgbClr val="E5E0DF"/>
                </a:solidFill>
                <a:highlight>
                  <a:srgbClr val="4B1E01"/>
                </a:highlight>
                <a:latin typeface="Consolas" pitchFamily="34" charset="0"/>
                <a:ea typeface="Consolas" pitchFamily="34" charset="-122"/>
                <a:cs typeface="Consolas" pitchFamily="34" charset="-120"/>
              </a:rPr>
              <a:t>class</a:t>
            </a:r>
            <a:r>
              <a:rPr lang="en-US" sz="1750" dirty="0">
                <a:solidFill>
                  <a:srgbClr val="E5E0DF"/>
                </a:solidFill>
                <a:latin typeface="Roboto" pitchFamily="34" charset="0"/>
                <a:ea typeface="Roboto" pitchFamily="34" charset="-122"/>
                <a:cs typeface="Roboto" pitchFamily="34" charset="-120"/>
              </a:rPr>
              <a:t>, it clearly illustrates how well the different types of celestial objects are separated or overlap based on their spectral characteristics. This is crucial for assessing the potential effectiveness of classification models.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81057" y="209418"/>
            <a:ext cx="7284640" cy="6890059"/>
          </a:xfrm>
          <a:prstGeom prst="rect">
            <a:avLst/>
          </a:prstGeom>
        </p:spPr>
      </p:pic>
      <p:sp>
        <p:nvSpPr>
          <p:cNvPr id="3" name="Text 0"/>
          <p:cNvSpPr/>
          <p:nvPr/>
        </p:nvSpPr>
        <p:spPr>
          <a:xfrm>
            <a:off x="396835" y="9476899"/>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i="1" dirty="0">
                <a:solidFill>
                  <a:srgbClr val="E5E0DF"/>
                </a:solidFill>
                <a:latin typeface="Roboto" pitchFamily="34" charset="0"/>
                <a:ea typeface="Roboto" pitchFamily="34" charset="-122"/>
                <a:cs typeface="Roboto" pitchFamily="34" charset="-120"/>
              </a:rPr>
              <a:t>Figure 2: Pairplot of Spectral Features</a:t>
            </a:r>
            <a:endParaRPr lang="en-US" sz="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387316"/>
            <a:ext cx="8303776"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Saira Medium" pitchFamily="34" charset="0"/>
                <a:ea typeface="Saira Medium" pitchFamily="34" charset="-122"/>
                <a:cs typeface="Saira Medium" pitchFamily="34" charset="-120"/>
              </a:rPr>
              <a:t>Correlation Matrix and Heatmap of Spectral Features</a:t>
            </a:r>
            <a:endParaRPr lang="en-US" sz="2650" dirty="0"/>
          </a:p>
        </p:txBody>
      </p:sp>
      <p:sp>
        <p:nvSpPr>
          <p:cNvPr id="3" name="Text 1"/>
          <p:cNvSpPr/>
          <p:nvPr/>
        </p:nvSpPr>
        <p:spPr>
          <a:xfrm>
            <a:off x="793790" y="2266236"/>
            <a:ext cx="13042821" cy="73342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The provided code calculates the </a:t>
            </a:r>
            <a:r>
              <a:rPr lang="en-US" sz="1750" b="1" dirty="0">
                <a:solidFill>
                  <a:srgbClr val="E5E0DF"/>
                </a:solidFill>
                <a:latin typeface="Roboto" pitchFamily="34" charset="0"/>
                <a:ea typeface="Roboto" pitchFamily="34" charset="-122"/>
                <a:cs typeface="Roboto" pitchFamily="34" charset="-120"/>
              </a:rPr>
              <a:t>correlation matrix</a:t>
            </a:r>
            <a:r>
              <a:rPr lang="en-US" sz="1750" dirty="0">
                <a:solidFill>
                  <a:srgbClr val="E5E0DF"/>
                </a:solidFill>
                <a:latin typeface="Roboto" pitchFamily="34" charset="0"/>
                <a:ea typeface="Roboto" pitchFamily="34" charset="-122"/>
                <a:cs typeface="Roboto" pitchFamily="34" charset="-120"/>
              </a:rPr>
              <a:t> for the spectral features (</a:t>
            </a:r>
            <a:r>
              <a:rPr lang="en-US" sz="1750" dirty="0">
                <a:solidFill>
                  <a:srgbClr val="E5E0DF"/>
                </a:solidFill>
                <a:highlight>
                  <a:srgbClr val="4B1E01"/>
                </a:highlight>
                <a:latin typeface="Consolas" pitchFamily="34" charset="0"/>
                <a:ea typeface="Consolas" pitchFamily="34" charset="-122"/>
                <a:cs typeface="Consolas" pitchFamily="34" charset="-120"/>
              </a:rPr>
              <a:t>u</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g</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r</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i</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z</a:t>
            </a:r>
            <a:r>
              <a:rPr lang="en-US" sz="1750" dirty="0">
                <a:solidFill>
                  <a:srgbClr val="E5E0DF"/>
                </a:solidFill>
                <a:latin typeface="Roboto" pitchFamily="34" charset="0"/>
                <a:ea typeface="Roboto" pitchFamily="34" charset="-122"/>
                <a:cs typeface="Roboto" pitchFamily="34" charset="-120"/>
              </a:rPr>
              <a:t>) using </a:t>
            </a:r>
            <a:r>
              <a:rPr lang="en-US" sz="1750" dirty="0">
                <a:solidFill>
                  <a:srgbClr val="E5E0DF"/>
                </a:solidFill>
                <a:highlight>
                  <a:srgbClr val="4B1E01"/>
                </a:highlight>
                <a:latin typeface="Consolas" pitchFamily="34" charset="0"/>
                <a:ea typeface="Consolas" pitchFamily="34" charset="-122"/>
                <a:cs typeface="Consolas" pitchFamily="34" charset="-120"/>
              </a:rPr>
              <a:t>df.corr()</a:t>
            </a:r>
            <a:r>
              <a:rPr lang="en-US" sz="1750" dirty="0">
                <a:solidFill>
                  <a:srgbClr val="E5E0DF"/>
                </a:solidFill>
                <a:latin typeface="Roboto" pitchFamily="34" charset="0"/>
                <a:ea typeface="Roboto" pitchFamily="34" charset="-122"/>
                <a:cs typeface="Roboto" pitchFamily="34" charset="-120"/>
              </a:rPr>
              <a:t>. This matrix quantifies the linear relationship between every pair of these numerical features.</a:t>
            </a:r>
            <a:endParaRPr lang="en-US" sz="1750" dirty="0"/>
          </a:p>
        </p:txBody>
      </p:sp>
      <p:sp>
        <p:nvSpPr>
          <p:cNvPr id="4" name="Text 2"/>
          <p:cNvSpPr/>
          <p:nvPr/>
        </p:nvSpPr>
        <p:spPr>
          <a:xfrm>
            <a:off x="793790" y="3254812"/>
            <a:ext cx="13042821" cy="74104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Then, </a:t>
            </a:r>
            <a:r>
              <a:rPr lang="en-US" sz="1750" dirty="0">
                <a:solidFill>
                  <a:srgbClr val="E5E0DF"/>
                </a:solidFill>
                <a:highlight>
                  <a:srgbClr val="4B1E01"/>
                </a:highlight>
                <a:latin typeface="Consolas" pitchFamily="34" charset="0"/>
                <a:ea typeface="Consolas" pitchFamily="34" charset="-122"/>
                <a:cs typeface="Consolas" pitchFamily="34" charset="-120"/>
              </a:rPr>
              <a:t>sns.heatmap()</a:t>
            </a:r>
            <a:r>
              <a:rPr lang="en-US" sz="1750" dirty="0">
                <a:solidFill>
                  <a:srgbClr val="E5E0DF"/>
                </a:solidFill>
                <a:latin typeface="Roboto" pitchFamily="34" charset="0"/>
                <a:ea typeface="Roboto" pitchFamily="34" charset="-122"/>
                <a:cs typeface="Roboto" pitchFamily="34" charset="-120"/>
              </a:rPr>
              <a:t> visualizes this correlation matrix as a </a:t>
            </a:r>
            <a:r>
              <a:rPr lang="en-US" sz="1750" b="1" dirty="0">
                <a:solidFill>
                  <a:srgbClr val="E5E0DF"/>
                </a:solidFill>
                <a:latin typeface="Roboto" pitchFamily="34" charset="0"/>
                <a:ea typeface="Roboto" pitchFamily="34" charset="-122"/>
                <a:cs typeface="Roboto" pitchFamily="34" charset="-120"/>
              </a:rPr>
              <a:t>heatmap</a:t>
            </a:r>
            <a:r>
              <a:rPr lang="en-US" sz="1750" dirty="0">
                <a:solidFill>
                  <a:srgbClr val="E5E0DF"/>
                </a:solidFill>
                <a:latin typeface="Roboto" pitchFamily="34" charset="0"/>
                <a:ea typeface="Roboto" pitchFamily="34" charset="-122"/>
                <a:cs typeface="Roboto" pitchFamily="34" charset="-120"/>
              </a:rPr>
              <a:t>. This graphical representation uses color intensity to depict the strength and direction (positive or negative) of the correlations, with </a:t>
            </a:r>
            <a:r>
              <a:rPr lang="en-US" sz="1750" dirty="0">
                <a:solidFill>
                  <a:srgbClr val="E5E0DF"/>
                </a:solidFill>
                <a:highlight>
                  <a:srgbClr val="4B1E01"/>
                </a:highlight>
                <a:latin typeface="Consolas" pitchFamily="34" charset="0"/>
                <a:ea typeface="Consolas" pitchFamily="34" charset="-122"/>
                <a:cs typeface="Consolas" pitchFamily="34" charset="-120"/>
              </a:rPr>
              <a:t>annot=True</a:t>
            </a:r>
            <a:r>
              <a:rPr lang="en-US" sz="1750" dirty="0">
                <a:solidFill>
                  <a:srgbClr val="E5E0DF"/>
                </a:solidFill>
                <a:latin typeface="Roboto" pitchFamily="34" charset="0"/>
                <a:ea typeface="Roboto" pitchFamily="34" charset="-122"/>
                <a:cs typeface="Roboto" pitchFamily="34" charset="-120"/>
              </a:rPr>
              <a:t> displaying the exact correlation values.</a:t>
            </a:r>
            <a:endParaRPr lang="en-US" sz="1750" dirty="0"/>
          </a:p>
        </p:txBody>
      </p:sp>
      <p:sp>
        <p:nvSpPr>
          <p:cNvPr id="5" name="Text 3"/>
          <p:cNvSpPr/>
          <p:nvPr/>
        </p:nvSpPr>
        <p:spPr>
          <a:xfrm>
            <a:off x="793790" y="4251008"/>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This is a critical step in </a:t>
            </a:r>
            <a:r>
              <a:rPr lang="en-US" sz="1750" b="1" dirty="0">
                <a:solidFill>
                  <a:srgbClr val="E5E0DF"/>
                </a:solidFill>
                <a:latin typeface="Roboto" pitchFamily="34" charset="0"/>
                <a:ea typeface="Roboto" pitchFamily="34" charset="-122"/>
                <a:cs typeface="Roboto" pitchFamily="34" charset="-120"/>
              </a:rPr>
              <a:t>Exploratory Data Analysis (EDA)</a:t>
            </a:r>
            <a:r>
              <a:rPr lang="en-US" sz="1750" dirty="0">
                <a:solidFill>
                  <a:srgbClr val="E5E0DF"/>
                </a:solidFill>
                <a:latin typeface="Roboto" pitchFamily="34" charset="0"/>
                <a:ea typeface="Roboto" pitchFamily="34" charset="-122"/>
                <a:cs typeface="Roboto" pitchFamily="34" charset="-120"/>
              </a:rPr>
              <a:t>, as it helps us to:</a:t>
            </a:r>
            <a:endParaRPr lang="en-US" sz="1750" dirty="0"/>
          </a:p>
        </p:txBody>
      </p:sp>
      <p:sp>
        <p:nvSpPr>
          <p:cNvPr id="6" name="Text 4"/>
          <p:cNvSpPr/>
          <p:nvPr/>
        </p:nvSpPr>
        <p:spPr>
          <a:xfrm>
            <a:off x="793790" y="486906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Understand Feature Relationships:</a:t>
            </a:r>
            <a:r>
              <a:rPr lang="en-US" sz="1750" dirty="0">
                <a:solidFill>
                  <a:srgbClr val="E5E0DF"/>
                </a:solidFill>
                <a:latin typeface="Roboto" pitchFamily="34" charset="0"/>
                <a:ea typeface="Roboto" pitchFamily="34" charset="-122"/>
                <a:cs typeface="Roboto" pitchFamily="34" charset="-120"/>
              </a:rPr>
              <a:t> Quickly identify which spectral features are highly correlated with each other.</a:t>
            </a:r>
            <a:endParaRPr lang="en-US" sz="1750" dirty="0"/>
          </a:p>
        </p:txBody>
      </p:sp>
      <p:sp>
        <p:nvSpPr>
          <p:cNvPr id="7" name="Text 5"/>
          <p:cNvSpPr/>
          <p:nvPr/>
        </p:nvSpPr>
        <p:spPr>
          <a:xfrm>
            <a:off x="793790" y="5311259"/>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Detect Multicollinearity:</a:t>
            </a:r>
            <a:r>
              <a:rPr lang="en-US" sz="1750" dirty="0">
                <a:solidFill>
                  <a:srgbClr val="E5E0DF"/>
                </a:solidFill>
                <a:latin typeface="Roboto" pitchFamily="34" charset="0"/>
                <a:ea typeface="Roboto" pitchFamily="34" charset="-122"/>
                <a:cs typeface="Roboto" pitchFamily="34" charset="-120"/>
              </a:rPr>
              <a:t> High correlation between independent features can indicate multicollinearity, which might affect the performance or interpretability of certain machine learning models.</a:t>
            </a:r>
            <a:endParaRPr lang="en-US" sz="1750" dirty="0"/>
          </a:p>
        </p:txBody>
      </p:sp>
      <p:sp>
        <p:nvSpPr>
          <p:cNvPr id="8" name="Text 6"/>
          <p:cNvSpPr/>
          <p:nvPr/>
        </p:nvSpPr>
        <p:spPr>
          <a:xfrm>
            <a:off x="793790" y="611636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Inform Feature Selection:</a:t>
            </a:r>
            <a:r>
              <a:rPr lang="en-US" sz="1750" dirty="0">
                <a:solidFill>
                  <a:srgbClr val="E5E0DF"/>
                </a:solidFill>
                <a:latin typeface="Roboto" pitchFamily="34" charset="0"/>
                <a:ea typeface="Roboto" pitchFamily="34" charset="-122"/>
                <a:cs typeface="Roboto" pitchFamily="34" charset="-120"/>
              </a:rPr>
              <a:t> Insights from the correlation matrix can guide decisions on feature engineering or feature selection, such as potentially removing highly redundant features.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8408" y="471488"/>
            <a:ext cx="8073866" cy="6820733"/>
          </a:xfrm>
          <a:prstGeom prst="rect">
            <a:avLst/>
          </a:prstGeom>
        </p:spPr>
      </p:pic>
      <p:sp>
        <p:nvSpPr>
          <p:cNvPr id="3" name="Text 0"/>
          <p:cNvSpPr/>
          <p:nvPr/>
        </p:nvSpPr>
        <p:spPr>
          <a:xfrm>
            <a:off x="598408" y="7484507"/>
            <a:ext cx="13433584" cy="273487"/>
          </a:xfrm>
          <a:prstGeom prst="rect">
            <a:avLst/>
          </a:prstGeom>
          <a:noFill/>
          <a:ln/>
        </p:spPr>
        <p:txBody>
          <a:bodyPr wrap="none" lIns="0" tIns="0" rIns="0" bIns="0" rtlCol="0" anchor="t"/>
          <a:lstStyle/>
          <a:p>
            <a:pPr marL="342900" indent="-342900" algn="l">
              <a:lnSpc>
                <a:spcPts val="2150"/>
              </a:lnSpc>
              <a:buSzPct val="100000"/>
              <a:buChar char="•"/>
            </a:pPr>
            <a:r>
              <a:rPr lang="en-US" sz="1300" i="1" dirty="0">
                <a:solidFill>
                  <a:srgbClr val="E5E0DF"/>
                </a:solidFill>
                <a:latin typeface="Roboto" pitchFamily="34" charset="0"/>
                <a:ea typeface="Roboto" pitchFamily="34" charset="-122"/>
                <a:cs typeface="Roboto" pitchFamily="34" charset="-120"/>
              </a:rPr>
              <a:t>Figure 3: Correlation Matrix of Spectral Features</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054775"/>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 1"/>
          <p:cNvSpPr/>
          <p:nvPr/>
        </p:nvSpPr>
        <p:spPr>
          <a:xfrm>
            <a:off x="793790" y="2103715"/>
            <a:ext cx="4474250"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Saira Medium" pitchFamily="34" charset="0"/>
                <a:ea typeface="Saira Medium" pitchFamily="34" charset="-122"/>
                <a:cs typeface="Saira Medium" pitchFamily="34" charset="-120"/>
              </a:rPr>
              <a:t>Boxplot of Spectral Features</a:t>
            </a:r>
            <a:endParaRPr lang="en-US" sz="2650" dirty="0"/>
          </a:p>
        </p:txBody>
      </p:sp>
      <p:sp>
        <p:nvSpPr>
          <p:cNvPr id="4" name="Text 2"/>
          <p:cNvSpPr/>
          <p:nvPr/>
        </p:nvSpPr>
        <p:spPr>
          <a:xfrm>
            <a:off x="793790" y="2869168"/>
            <a:ext cx="13042821" cy="1096328"/>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The provided code uses </a:t>
            </a:r>
            <a:r>
              <a:rPr lang="en-US" sz="1750" dirty="0">
                <a:solidFill>
                  <a:srgbClr val="E5E0DF"/>
                </a:solidFill>
                <a:highlight>
                  <a:srgbClr val="4B1E01"/>
                </a:highlight>
                <a:latin typeface="Consolas" pitchFamily="34" charset="0"/>
                <a:ea typeface="Consolas" pitchFamily="34" charset="-122"/>
                <a:cs typeface="Consolas" pitchFamily="34" charset="-120"/>
              </a:rPr>
              <a:t>sns.boxplot()</a:t>
            </a:r>
            <a:r>
              <a:rPr lang="en-US" sz="1750" dirty="0">
                <a:solidFill>
                  <a:srgbClr val="E5E0DF"/>
                </a:solidFill>
                <a:latin typeface="Roboto" pitchFamily="34" charset="0"/>
                <a:ea typeface="Roboto" pitchFamily="34" charset="-122"/>
                <a:cs typeface="Roboto" pitchFamily="34" charset="-120"/>
              </a:rPr>
              <a:t> to generate </a:t>
            </a:r>
            <a:r>
              <a:rPr lang="en-US" sz="1750" b="1" dirty="0">
                <a:solidFill>
                  <a:srgbClr val="E5E0DF"/>
                </a:solidFill>
                <a:latin typeface="Roboto" pitchFamily="34" charset="0"/>
                <a:ea typeface="Roboto" pitchFamily="34" charset="-122"/>
                <a:cs typeface="Roboto" pitchFamily="34" charset="-120"/>
              </a:rPr>
              <a:t>boxplots for each of the specified spectral features</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u</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g</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r</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i</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z</a:t>
            </a:r>
            <a:r>
              <a:rPr lang="en-US" sz="1750" dirty="0">
                <a:solidFill>
                  <a:srgbClr val="E5E0DF"/>
                </a:solidFill>
                <a:latin typeface="Roboto" pitchFamily="34" charset="0"/>
                <a:ea typeface="Roboto" pitchFamily="34" charset="-122"/>
                <a:cs typeface="Roboto" pitchFamily="34" charset="-120"/>
              </a:rPr>
              <a:t>). A boxplot is a standardized way of displaying the distribution of data based on a five-number summary: minimum, first quartile (Q1​), median (Q2​), third quartile (Q3​), and maximum.</a:t>
            </a:r>
            <a:endParaRPr lang="en-US" sz="1750" dirty="0"/>
          </a:p>
        </p:txBody>
      </p:sp>
      <p:sp>
        <p:nvSpPr>
          <p:cNvPr id="5" name="Text 3"/>
          <p:cNvSpPr/>
          <p:nvPr/>
        </p:nvSpPr>
        <p:spPr>
          <a:xfrm>
            <a:off x="793790" y="4220647"/>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This visualization is highly valuable in </a:t>
            </a:r>
            <a:r>
              <a:rPr lang="en-US" sz="1750" b="1" dirty="0">
                <a:solidFill>
                  <a:srgbClr val="E5E0DF"/>
                </a:solidFill>
                <a:latin typeface="Roboto" pitchFamily="34" charset="0"/>
                <a:ea typeface="Roboto" pitchFamily="34" charset="-122"/>
                <a:cs typeface="Roboto" pitchFamily="34" charset="-120"/>
              </a:rPr>
              <a:t>Exploratory Data Analysis (EDA)</a:t>
            </a:r>
            <a:r>
              <a:rPr lang="en-US" sz="1750" dirty="0">
                <a:solidFill>
                  <a:srgbClr val="E5E0DF"/>
                </a:solidFill>
                <a:latin typeface="Roboto" pitchFamily="34" charset="0"/>
                <a:ea typeface="Roboto" pitchFamily="34" charset="-122"/>
                <a:cs typeface="Roboto" pitchFamily="34" charset="-120"/>
              </a:rPr>
              <a:t> for:</a:t>
            </a:r>
            <a:endParaRPr lang="en-US" sz="1750" dirty="0"/>
          </a:p>
        </p:txBody>
      </p:sp>
      <p:sp>
        <p:nvSpPr>
          <p:cNvPr id="6" name="Text 4"/>
          <p:cNvSpPr/>
          <p:nvPr/>
        </p:nvSpPr>
        <p:spPr>
          <a:xfrm>
            <a:off x="793790" y="483870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Understanding Data Spread and Central Tendency:</a:t>
            </a:r>
            <a:r>
              <a:rPr lang="en-US" sz="1750" dirty="0">
                <a:solidFill>
                  <a:srgbClr val="E5E0DF"/>
                </a:solidFill>
                <a:latin typeface="Roboto" pitchFamily="34" charset="0"/>
                <a:ea typeface="Roboto" pitchFamily="34" charset="-122"/>
                <a:cs typeface="Roboto" pitchFamily="34" charset="-120"/>
              </a:rPr>
              <a:t> Quickly grasping the median value, the interquartile range (IQR, which is Q3​−Q1​), and the overall spread of the data for each feature.</a:t>
            </a:r>
            <a:endParaRPr lang="en-US" sz="1750" dirty="0"/>
          </a:p>
        </p:txBody>
      </p:sp>
      <p:sp>
        <p:nvSpPr>
          <p:cNvPr id="7" name="Text 5"/>
          <p:cNvSpPr/>
          <p:nvPr/>
        </p:nvSpPr>
        <p:spPr>
          <a:xfrm>
            <a:off x="793790" y="564380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Identifying Outliers:</a:t>
            </a:r>
            <a:r>
              <a:rPr lang="en-US" sz="1750" dirty="0">
                <a:solidFill>
                  <a:srgbClr val="E5E0DF"/>
                </a:solidFill>
                <a:latin typeface="Roboto" pitchFamily="34" charset="0"/>
                <a:ea typeface="Roboto" pitchFamily="34" charset="-122"/>
                <a:cs typeface="Roboto" pitchFamily="34" charset="-120"/>
              </a:rPr>
              <a:t> Individual points plotted beyond the "whiskers" of the boxplot represent potential outliers, which are values significantly different from the majority of the data.</a:t>
            </a:r>
            <a:endParaRPr lang="en-US" sz="1750" dirty="0"/>
          </a:p>
        </p:txBody>
      </p:sp>
      <p:sp>
        <p:nvSpPr>
          <p:cNvPr id="8" name="Text 6"/>
          <p:cNvSpPr/>
          <p:nvPr/>
        </p:nvSpPr>
        <p:spPr>
          <a:xfrm>
            <a:off x="793790" y="644890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Comparing Distributions:</a:t>
            </a:r>
            <a:r>
              <a:rPr lang="en-US" sz="1750" dirty="0">
                <a:solidFill>
                  <a:srgbClr val="E5E0DF"/>
                </a:solidFill>
                <a:latin typeface="Roboto" pitchFamily="34" charset="0"/>
                <a:ea typeface="Roboto" pitchFamily="34" charset="-122"/>
                <a:cs typeface="Roboto" pitchFamily="34" charset="-120"/>
              </a:rPr>
              <a:t> Easily comparing the distributions of different spectral features side-by-side, noting differences in their median, spread, and presence of outliers.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2711" y="575786"/>
            <a:ext cx="12785169" cy="6909435"/>
          </a:xfrm>
          <a:prstGeom prst="rect">
            <a:avLst/>
          </a:prstGeom>
        </p:spPr>
      </p:pic>
      <p:sp>
        <p:nvSpPr>
          <p:cNvPr id="3" name="Text 0"/>
          <p:cNvSpPr/>
          <p:nvPr/>
        </p:nvSpPr>
        <p:spPr>
          <a:xfrm>
            <a:off x="732711" y="7720727"/>
            <a:ext cx="13164979" cy="335042"/>
          </a:xfrm>
          <a:prstGeom prst="rect">
            <a:avLst/>
          </a:prstGeom>
          <a:noFill/>
          <a:ln/>
        </p:spPr>
        <p:txBody>
          <a:bodyPr wrap="none" lIns="0" tIns="0" rIns="0" bIns="0" rtlCol="0" anchor="t"/>
          <a:lstStyle/>
          <a:p>
            <a:pPr marL="342900" indent="-342900" algn="l">
              <a:lnSpc>
                <a:spcPts val="2600"/>
              </a:lnSpc>
              <a:buSzPct val="100000"/>
              <a:buChar char="•"/>
            </a:pPr>
            <a:r>
              <a:rPr lang="en-US" sz="1600" i="1" dirty="0">
                <a:solidFill>
                  <a:srgbClr val="E5E0DF"/>
                </a:solidFill>
                <a:latin typeface="Roboto" pitchFamily="34" charset="0"/>
                <a:ea typeface="Roboto" pitchFamily="34" charset="-122"/>
                <a:cs typeface="Roboto" pitchFamily="34" charset="-120"/>
              </a:rPr>
              <a:t>Figure 4: Boxplot of Spectral Features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4499015" cy="562332"/>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Saira Medium" pitchFamily="34" charset="0"/>
                <a:ea typeface="Saira Medium" pitchFamily="34" charset="-122"/>
                <a:cs typeface="Saira Medium" pitchFamily="34" charset="-120"/>
              </a:rPr>
              <a:t>Introduction:</a:t>
            </a:r>
            <a:endParaRPr lang="en-US" sz="3500" dirty="0"/>
          </a:p>
        </p:txBody>
      </p:sp>
      <p:sp>
        <p:nvSpPr>
          <p:cNvPr id="4" name="Text 1"/>
          <p:cNvSpPr/>
          <p:nvPr/>
        </p:nvSpPr>
        <p:spPr>
          <a:xfrm>
            <a:off x="787241" y="4245769"/>
            <a:ext cx="13055918" cy="1094661"/>
          </a:xfrm>
          <a:prstGeom prst="rect">
            <a:avLst/>
          </a:prstGeom>
          <a:noFill/>
          <a:ln/>
        </p:spPr>
        <p:txBody>
          <a:bodyPr wrap="square" lIns="0" tIns="0" rIns="0" bIns="0" rtlCol="0" anchor="t"/>
          <a:lstStyle/>
          <a:p>
            <a:pPr marL="0" indent="0" algn="ctr">
              <a:lnSpc>
                <a:spcPts val="2800"/>
              </a:lnSpc>
              <a:buNone/>
            </a:pPr>
            <a:r>
              <a:rPr lang="en-US" sz="1750" dirty="0">
                <a:solidFill>
                  <a:srgbClr val="E5E0DF"/>
                </a:solidFill>
                <a:latin typeface="Roboto" pitchFamily="34" charset="0"/>
                <a:ea typeface="Roboto" pitchFamily="34" charset="-122"/>
                <a:cs typeface="Roboto" pitchFamily="34" charset="-120"/>
              </a:rPr>
              <a:t>This project applies </a:t>
            </a:r>
            <a:r>
              <a:rPr lang="en-US" sz="1750" b="1" dirty="0">
                <a:solidFill>
                  <a:srgbClr val="E5E0DF"/>
                </a:solidFill>
                <a:latin typeface="Roboto" pitchFamily="34" charset="0"/>
                <a:ea typeface="Roboto" pitchFamily="34" charset="-122"/>
                <a:cs typeface="Roboto" pitchFamily="34" charset="-120"/>
              </a:rPr>
              <a:t>machine learning</a:t>
            </a:r>
            <a:r>
              <a:rPr lang="en-US" sz="1750" dirty="0">
                <a:solidFill>
                  <a:srgbClr val="E5E0DF"/>
                </a:solidFill>
                <a:latin typeface="Roboto" pitchFamily="34" charset="0"/>
                <a:ea typeface="Roboto" pitchFamily="34" charset="-122"/>
                <a:cs typeface="Roboto" pitchFamily="34" charset="-120"/>
              </a:rPr>
              <a:t> techniques to classify astronomical objects—</a:t>
            </a:r>
            <a:r>
              <a:rPr lang="en-US" sz="1750" b="1" dirty="0">
                <a:solidFill>
                  <a:srgbClr val="E5E0DF"/>
                </a:solidFill>
                <a:latin typeface="Roboto" pitchFamily="34" charset="0"/>
                <a:ea typeface="Roboto" pitchFamily="34" charset="-122"/>
                <a:cs typeface="Roboto" pitchFamily="34" charset="-120"/>
              </a:rPr>
              <a:t>Stars</a:t>
            </a:r>
            <a:r>
              <a:rPr lang="en-US" sz="1750" dirty="0">
                <a:solidFill>
                  <a:srgbClr val="E5E0DF"/>
                </a:solidFill>
                <a:latin typeface="Roboto" pitchFamily="34" charset="0"/>
                <a:ea typeface="Roboto" pitchFamily="34" charset="-122"/>
                <a:cs typeface="Roboto" pitchFamily="34" charset="-120"/>
              </a:rPr>
              <a:t>, </a:t>
            </a:r>
            <a:r>
              <a:rPr lang="en-US" sz="1750" b="1" dirty="0">
                <a:solidFill>
                  <a:srgbClr val="E5E0DF"/>
                </a:solidFill>
                <a:latin typeface="Roboto" pitchFamily="34" charset="0"/>
                <a:ea typeface="Roboto" pitchFamily="34" charset="-122"/>
                <a:cs typeface="Roboto" pitchFamily="34" charset="-120"/>
              </a:rPr>
              <a:t>Galaxies</a:t>
            </a:r>
            <a:r>
              <a:rPr lang="en-US" sz="1750" dirty="0">
                <a:solidFill>
                  <a:srgbClr val="E5E0DF"/>
                </a:solidFill>
                <a:latin typeface="Roboto" pitchFamily="34" charset="0"/>
                <a:ea typeface="Roboto" pitchFamily="34" charset="-122"/>
                <a:cs typeface="Roboto" pitchFamily="34" charset="-120"/>
              </a:rPr>
              <a:t>, and quasar or </a:t>
            </a:r>
            <a:r>
              <a:rPr lang="en-US" sz="1750" b="1" dirty="0">
                <a:solidFill>
                  <a:srgbClr val="E5E0DF"/>
                </a:solidFill>
                <a:latin typeface="Roboto" pitchFamily="34" charset="0"/>
                <a:ea typeface="Roboto" pitchFamily="34" charset="-122"/>
                <a:cs typeface="Roboto" pitchFamily="34" charset="-120"/>
              </a:rPr>
              <a:t>QSOs (Quasi-Stellar Objects)</a:t>
            </a:r>
            <a:r>
              <a:rPr lang="en-US" sz="1750" dirty="0">
                <a:solidFill>
                  <a:srgbClr val="E5E0DF"/>
                </a:solidFill>
                <a:latin typeface="Roboto" pitchFamily="34" charset="0"/>
                <a:ea typeface="Roboto" pitchFamily="34" charset="-122"/>
                <a:cs typeface="Roboto" pitchFamily="34" charset="-120"/>
              </a:rPr>
              <a:t>—using data from the </a:t>
            </a:r>
            <a:r>
              <a:rPr lang="en-US" sz="1750" b="1" dirty="0">
                <a:solidFill>
                  <a:srgbClr val="E5E0DF"/>
                </a:solidFill>
                <a:latin typeface="Roboto" pitchFamily="34" charset="0"/>
                <a:ea typeface="Roboto" pitchFamily="34" charset="-122"/>
                <a:cs typeface="Roboto" pitchFamily="34" charset="-120"/>
              </a:rPr>
              <a:t>SDSS (Sloan Digital Sky Survey)</a:t>
            </a:r>
            <a:r>
              <a:rPr lang="en-US" sz="1750" dirty="0">
                <a:solidFill>
                  <a:srgbClr val="E5E0DF"/>
                </a:solidFill>
                <a:latin typeface="Roboto" pitchFamily="34" charset="0"/>
                <a:ea typeface="Roboto" pitchFamily="34" charset="-122"/>
                <a:cs typeface="Roboto" pitchFamily="34" charset="-120"/>
              </a:rPr>
              <a:t>. We calculate </a:t>
            </a:r>
            <a:r>
              <a:rPr lang="en-US" sz="1750" b="1" dirty="0">
                <a:solidFill>
                  <a:srgbClr val="E5E0DF"/>
                </a:solidFill>
                <a:latin typeface="Roboto" pitchFamily="34" charset="0"/>
                <a:ea typeface="Roboto" pitchFamily="34" charset="-122"/>
                <a:cs typeface="Roboto" pitchFamily="34" charset="-120"/>
              </a:rPr>
              <a:t>color indices</a:t>
            </a:r>
            <a:r>
              <a:rPr lang="en-US" sz="1750" dirty="0">
                <a:solidFill>
                  <a:srgbClr val="E5E0DF"/>
                </a:solidFill>
                <a:latin typeface="Roboto" pitchFamily="34" charset="0"/>
                <a:ea typeface="Roboto" pitchFamily="34" charset="-122"/>
                <a:cs typeface="Roboto" pitchFamily="34" charset="-120"/>
              </a:rPr>
              <a:t> (like </a:t>
            </a:r>
            <a:r>
              <a:rPr lang="en-US" sz="1750" dirty="0">
                <a:solidFill>
                  <a:srgbClr val="E5E0DF"/>
                </a:solidFill>
                <a:highlight>
                  <a:srgbClr val="4B1E01"/>
                </a:highlight>
                <a:latin typeface="Consolas" pitchFamily="34" charset="0"/>
                <a:ea typeface="Consolas" pitchFamily="34" charset="-122"/>
                <a:cs typeface="Consolas" pitchFamily="34" charset="-120"/>
              </a:rPr>
              <a:t>u-g</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g-r</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r-i</a:t>
            </a:r>
            <a:r>
              <a:rPr lang="en-US" sz="1750" dirty="0">
                <a:solidFill>
                  <a:srgbClr val="E5E0DF"/>
                </a:solidFill>
                <a:latin typeface="Roboto" pitchFamily="34" charset="0"/>
                <a:ea typeface="Roboto" pitchFamily="34" charset="-122"/>
                <a:cs typeface="Roboto" pitchFamily="34" charset="-120"/>
              </a:rPr>
              <a:t>, and </a:t>
            </a:r>
            <a:r>
              <a:rPr lang="en-US" sz="1750" dirty="0">
                <a:solidFill>
                  <a:srgbClr val="E5E0DF"/>
                </a:solidFill>
                <a:highlight>
                  <a:srgbClr val="4B1E01"/>
                </a:highlight>
                <a:latin typeface="Consolas" pitchFamily="34" charset="0"/>
                <a:ea typeface="Consolas" pitchFamily="34" charset="-122"/>
                <a:cs typeface="Consolas" pitchFamily="34" charset="-120"/>
              </a:rPr>
              <a:t>i-z</a:t>
            </a:r>
            <a:r>
              <a:rPr lang="en-US" sz="1750" dirty="0">
                <a:solidFill>
                  <a:srgbClr val="E5E0DF"/>
                </a:solidFill>
                <a:latin typeface="Roboto" pitchFamily="34" charset="0"/>
                <a:ea typeface="Roboto" pitchFamily="34" charset="-122"/>
                <a:cs typeface="Roboto" pitchFamily="34" charset="-120"/>
              </a:rPr>
              <a:t>) from photometric bands to capture spectral differences.</a:t>
            </a:r>
            <a:endParaRPr lang="en-US" sz="1750" dirty="0"/>
          </a:p>
        </p:txBody>
      </p:sp>
      <p:sp>
        <p:nvSpPr>
          <p:cNvPr id="5" name="Text 2"/>
          <p:cNvSpPr/>
          <p:nvPr/>
        </p:nvSpPr>
        <p:spPr>
          <a:xfrm>
            <a:off x="787241" y="5593437"/>
            <a:ext cx="13055918" cy="359807"/>
          </a:xfrm>
          <a:prstGeom prst="rect">
            <a:avLst/>
          </a:prstGeom>
          <a:noFill/>
          <a:ln/>
        </p:spPr>
        <p:txBody>
          <a:bodyPr wrap="none" lIns="0" tIns="0" rIns="0" bIns="0" rtlCol="0" anchor="t"/>
          <a:lstStyle/>
          <a:p>
            <a:pPr marL="0" indent="0" algn="ctr">
              <a:lnSpc>
                <a:spcPts val="2800"/>
              </a:lnSpc>
              <a:buNone/>
            </a:pPr>
            <a:r>
              <a:rPr lang="en-US" sz="1750" dirty="0">
                <a:solidFill>
                  <a:srgbClr val="E5E0DF"/>
                </a:solidFill>
                <a:latin typeface="Roboto" pitchFamily="34" charset="0"/>
                <a:ea typeface="Roboto" pitchFamily="34" charset="-122"/>
                <a:cs typeface="Roboto" pitchFamily="34" charset="-120"/>
              </a:rPr>
              <a:t>Two approaches are used:</a:t>
            </a:r>
            <a:endParaRPr lang="en-US" sz="1750" dirty="0"/>
          </a:p>
        </p:txBody>
      </p:sp>
      <p:sp>
        <p:nvSpPr>
          <p:cNvPr id="6" name="Text 3"/>
          <p:cNvSpPr/>
          <p:nvPr/>
        </p:nvSpPr>
        <p:spPr>
          <a:xfrm>
            <a:off x="787241" y="6206252"/>
            <a:ext cx="13055918" cy="359807"/>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E5E0DF"/>
                </a:solidFill>
                <a:latin typeface="Roboto" pitchFamily="34" charset="0"/>
                <a:ea typeface="Roboto" pitchFamily="34" charset="-122"/>
                <a:cs typeface="Roboto" pitchFamily="34" charset="-120"/>
              </a:rPr>
              <a:t>Unsupervised Learning (KMeans)</a:t>
            </a:r>
            <a:r>
              <a:rPr lang="en-US" sz="1750" dirty="0">
                <a:solidFill>
                  <a:srgbClr val="E5E0DF"/>
                </a:solidFill>
                <a:latin typeface="Roboto" pitchFamily="34" charset="0"/>
                <a:ea typeface="Roboto" pitchFamily="34" charset="-122"/>
                <a:cs typeface="Roboto" pitchFamily="34" charset="-120"/>
              </a:rPr>
              <a:t> to explore natural groupings in the data.</a:t>
            </a:r>
            <a:endParaRPr lang="en-US" sz="1750" dirty="0"/>
          </a:p>
        </p:txBody>
      </p:sp>
      <p:sp>
        <p:nvSpPr>
          <p:cNvPr id="7" name="Text 4"/>
          <p:cNvSpPr/>
          <p:nvPr/>
        </p:nvSpPr>
        <p:spPr>
          <a:xfrm>
            <a:off x="787241" y="6644759"/>
            <a:ext cx="13055918" cy="359807"/>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E5E0DF"/>
                </a:solidFill>
                <a:latin typeface="Roboto" pitchFamily="34" charset="0"/>
                <a:ea typeface="Roboto" pitchFamily="34" charset="-122"/>
                <a:cs typeface="Roboto" pitchFamily="34" charset="-120"/>
              </a:rPr>
              <a:t>Supervised Learning (SVM)</a:t>
            </a:r>
            <a:r>
              <a:rPr lang="en-US" sz="1750" dirty="0">
                <a:solidFill>
                  <a:srgbClr val="E5E0DF"/>
                </a:solidFill>
                <a:latin typeface="Roboto" pitchFamily="34" charset="0"/>
                <a:ea typeface="Roboto" pitchFamily="34" charset="-122"/>
                <a:cs typeface="Roboto" pitchFamily="34" charset="-120"/>
              </a:rPr>
              <a:t> to train a classifier that accurately predicts object types based on labeled data.</a:t>
            </a:r>
            <a:endParaRPr lang="en-US" sz="1750" dirty="0"/>
          </a:p>
        </p:txBody>
      </p:sp>
      <p:sp>
        <p:nvSpPr>
          <p:cNvPr id="8" name="Text 5"/>
          <p:cNvSpPr/>
          <p:nvPr/>
        </p:nvSpPr>
        <p:spPr>
          <a:xfrm>
            <a:off x="787241" y="7257574"/>
            <a:ext cx="13055918" cy="359807"/>
          </a:xfrm>
          <a:prstGeom prst="rect">
            <a:avLst/>
          </a:prstGeom>
          <a:noFill/>
          <a:ln/>
        </p:spPr>
        <p:txBody>
          <a:bodyPr wrap="none" lIns="0" tIns="0" rIns="0" bIns="0" rtlCol="0" anchor="t"/>
          <a:lstStyle/>
          <a:p>
            <a:pPr marL="0" indent="0" algn="ctr">
              <a:lnSpc>
                <a:spcPts val="2800"/>
              </a:lnSpc>
              <a:buNone/>
            </a:pPr>
            <a:r>
              <a:rPr lang="en-US" sz="1750" dirty="0">
                <a:solidFill>
                  <a:srgbClr val="E5E0DF"/>
                </a:solidFill>
                <a:latin typeface="Roboto" pitchFamily="34" charset="0"/>
                <a:ea typeface="Roboto" pitchFamily="34" charset="-122"/>
                <a:cs typeface="Roboto" pitchFamily="34" charset="-120"/>
              </a:rPr>
              <a:t>This enables the automation of celestial classification, which is essential for handling large-scale astronomical datasets.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700213"/>
            <a:ext cx="6025991"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Saira Medium" pitchFamily="34" charset="0"/>
                <a:ea typeface="Saira Medium" pitchFamily="34" charset="-122"/>
                <a:cs typeface="Saira Medium" pitchFamily="34" charset="-120"/>
              </a:rPr>
              <a:t>Boxplots of Spectral Features by Class</a:t>
            </a:r>
            <a:endParaRPr lang="en-US" sz="2650" dirty="0"/>
          </a:p>
        </p:txBody>
      </p:sp>
      <p:sp>
        <p:nvSpPr>
          <p:cNvPr id="3" name="Text 1"/>
          <p:cNvSpPr/>
          <p:nvPr/>
        </p:nvSpPr>
        <p:spPr>
          <a:xfrm>
            <a:off x="793790" y="2579132"/>
            <a:ext cx="13042821" cy="74104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The provided code generates </a:t>
            </a:r>
            <a:r>
              <a:rPr lang="en-US" sz="1750" b="1" dirty="0">
                <a:solidFill>
                  <a:srgbClr val="E5E0DF"/>
                </a:solidFill>
                <a:latin typeface="Roboto" pitchFamily="34" charset="0"/>
                <a:ea typeface="Roboto" pitchFamily="34" charset="-122"/>
                <a:cs typeface="Roboto" pitchFamily="34" charset="-120"/>
              </a:rPr>
              <a:t>individual boxplots for each spectral feature</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u</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g</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r</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i</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z</a:t>
            </a:r>
            <a:r>
              <a:rPr lang="en-US" sz="1750" dirty="0">
                <a:solidFill>
                  <a:srgbClr val="E5E0DF"/>
                </a:solidFill>
                <a:latin typeface="Roboto" pitchFamily="34" charset="0"/>
                <a:ea typeface="Roboto" pitchFamily="34" charset="-122"/>
                <a:cs typeface="Roboto" pitchFamily="34" charset="-120"/>
              </a:rPr>
              <a:t>), but crucially, it visualizes the distribution of each feature </a:t>
            </a:r>
            <a:r>
              <a:rPr lang="en-US" sz="1750" b="1" dirty="0">
                <a:solidFill>
                  <a:srgbClr val="E5E0DF"/>
                </a:solidFill>
                <a:latin typeface="Roboto" pitchFamily="34" charset="0"/>
                <a:ea typeface="Roboto" pitchFamily="34" charset="-122"/>
                <a:cs typeface="Roboto" pitchFamily="34" charset="-120"/>
              </a:rPr>
              <a:t>segmented by the celestial </a:t>
            </a:r>
            <a:r>
              <a:rPr lang="en-US" sz="1750" dirty="0">
                <a:solidFill>
                  <a:srgbClr val="E5E0DF"/>
                </a:solidFill>
                <a:highlight>
                  <a:srgbClr val="4B1E01"/>
                </a:highlight>
                <a:latin typeface="Consolas" pitchFamily="34" charset="0"/>
                <a:ea typeface="Consolas" pitchFamily="34" charset="-122"/>
                <a:cs typeface="Consolas" pitchFamily="34" charset="-120"/>
              </a:rPr>
              <a:t>class</a:t>
            </a:r>
            <a:r>
              <a:rPr lang="en-US" sz="1750" dirty="0">
                <a:solidFill>
                  <a:srgbClr val="E5E0DF"/>
                </a:solidFill>
                <a:latin typeface="Roboto" pitchFamily="34" charset="0"/>
                <a:ea typeface="Roboto" pitchFamily="34" charset="-122"/>
                <a:cs typeface="Roboto" pitchFamily="34" charset="-120"/>
              </a:rPr>
              <a:t> (GALAXY, STAR, QSO).</a:t>
            </a:r>
            <a:endParaRPr lang="en-US" sz="1750" dirty="0"/>
          </a:p>
        </p:txBody>
      </p:sp>
      <p:sp>
        <p:nvSpPr>
          <p:cNvPr id="4" name="Text 2"/>
          <p:cNvSpPr/>
          <p:nvPr/>
        </p:nvSpPr>
        <p:spPr>
          <a:xfrm>
            <a:off x="793790" y="3575328"/>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This type of visualization is exceptionally valuable in </a:t>
            </a:r>
            <a:r>
              <a:rPr lang="en-US" sz="1750" b="1" dirty="0">
                <a:solidFill>
                  <a:srgbClr val="E5E0DF"/>
                </a:solidFill>
                <a:latin typeface="Roboto" pitchFamily="34" charset="0"/>
                <a:ea typeface="Roboto" pitchFamily="34" charset="-122"/>
                <a:cs typeface="Roboto" pitchFamily="34" charset="-120"/>
              </a:rPr>
              <a:t>Exploratory Data Analysis (EDA)</a:t>
            </a:r>
            <a:r>
              <a:rPr lang="en-US" sz="1750" dirty="0">
                <a:solidFill>
                  <a:srgbClr val="E5E0DF"/>
                </a:solidFill>
                <a:latin typeface="Roboto" pitchFamily="34" charset="0"/>
                <a:ea typeface="Roboto" pitchFamily="34" charset="-122"/>
                <a:cs typeface="Roboto" pitchFamily="34" charset="-120"/>
              </a:rPr>
              <a:t> for classification tasks as it allows us to:</a:t>
            </a:r>
            <a:endParaRPr lang="en-US" sz="1750" dirty="0"/>
          </a:p>
        </p:txBody>
      </p:sp>
      <p:sp>
        <p:nvSpPr>
          <p:cNvPr id="5" name="Text 3"/>
          <p:cNvSpPr/>
          <p:nvPr/>
        </p:nvSpPr>
        <p:spPr>
          <a:xfrm>
            <a:off x="793790" y="419338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Assess Class Separability:</a:t>
            </a:r>
            <a:r>
              <a:rPr lang="en-US" sz="1750" dirty="0">
                <a:solidFill>
                  <a:srgbClr val="E5E0DF"/>
                </a:solidFill>
                <a:latin typeface="Roboto" pitchFamily="34" charset="0"/>
                <a:ea typeface="Roboto" pitchFamily="34" charset="-122"/>
                <a:cs typeface="Roboto" pitchFamily="34" charset="-120"/>
              </a:rPr>
              <a:t> Directly observe how the distribution of each spectral feature varies across the different celestial object classes. Features with distinct boxplot ranges and medians for different classes are likely good discriminators.</a:t>
            </a:r>
            <a:endParaRPr lang="en-US" sz="1750" dirty="0"/>
          </a:p>
        </p:txBody>
      </p:sp>
      <p:sp>
        <p:nvSpPr>
          <p:cNvPr id="6" name="Text 4"/>
          <p:cNvSpPr/>
          <p:nvPr/>
        </p:nvSpPr>
        <p:spPr>
          <a:xfrm>
            <a:off x="793790" y="499848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Understand Class-Specific Characteristics:</a:t>
            </a:r>
            <a:r>
              <a:rPr lang="en-US" sz="1750" dirty="0">
                <a:solidFill>
                  <a:srgbClr val="E5E0DF"/>
                </a:solidFill>
                <a:latin typeface="Roboto" pitchFamily="34" charset="0"/>
                <a:ea typeface="Roboto" pitchFamily="34" charset="-122"/>
                <a:cs typeface="Roboto" pitchFamily="34" charset="-120"/>
              </a:rPr>
              <a:t> Gain insights into the typical range, spread, and median values of a spectral band for each type of object (e.g., how the 'u' band might differ significantly between a Star and a Galaxy).</a:t>
            </a:r>
            <a:endParaRPr lang="en-US" sz="1750" dirty="0"/>
          </a:p>
        </p:txBody>
      </p:sp>
      <p:sp>
        <p:nvSpPr>
          <p:cNvPr id="7" name="Text 5"/>
          <p:cNvSpPr/>
          <p:nvPr/>
        </p:nvSpPr>
        <p:spPr>
          <a:xfrm>
            <a:off x="793790" y="5803583"/>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Identify Outliers within Classes:</a:t>
            </a:r>
            <a:r>
              <a:rPr lang="en-US" sz="1750" dirty="0">
                <a:solidFill>
                  <a:srgbClr val="E5E0DF"/>
                </a:solidFill>
                <a:latin typeface="Roboto" pitchFamily="34" charset="0"/>
                <a:ea typeface="Roboto" pitchFamily="34" charset="-122"/>
                <a:cs typeface="Roboto" pitchFamily="34" charset="-120"/>
              </a:rPr>
              <a:t> Detect unusual spectral readings for specific object types, which might represent rare phenomena or data anomalies.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734020"/>
            <a:ext cx="10723840" cy="6143506"/>
          </a:xfrm>
          <a:prstGeom prst="rect">
            <a:avLst/>
          </a:prstGeom>
        </p:spPr>
      </p:pic>
      <p:sp>
        <p:nvSpPr>
          <p:cNvPr id="3" name="Text 0"/>
          <p:cNvSpPr/>
          <p:nvPr/>
        </p:nvSpPr>
        <p:spPr>
          <a:xfrm>
            <a:off x="793790" y="713267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i="1" dirty="0">
                <a:solidFill>
                  <a:srgbClr val="E5E0DF"/>
                </a:solidFill>
                <a:latin typeface="Roboto" pitchFamily="34" charset="0"/>
                <a:ea typeface="Roboto" pitchFamily="34" charset="-122"/>
                <a:cs typeface="Roboto" pitchFamily="34" charset="-120"/>
              </a:rPr>
              <a:t>Figure 5: Boxplot of u-band by Class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734020"/>
            <a:ext cx="10723840" cy="6143506"/>
          </a:xfrm>
          <a:prstGeom prst="rect">
            <a:avLst/>
          </a:prstGeom>
        </p:spPr>
      </p:pic>
      <p:sp>
        <p:nvSpPr>
          <p:cNvPr id="3" name="Text 0"/>
          <p:cNvSpPr/>
          <p:nvPr/>
        </p:nvSpPr>
        <p:spPr>
          <a:xfrm>
            <a:off x="793790" y="713267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i="1" dirty="0">
                <a:solidFill>
                  <a:srgbClr val="E5E0DF"/>
                </a:solidFill>
                <a:latin typeface="Roboto" pitchFamily="34" charset="0"/>
                <a:ea typeface="Roboto" pitchFamily="34" charset="-122"/>
                <a:cs typeface="Roboto" pitchFamily="34" charset="-120"/>
              </a:rPr>
              <a:t>Figure 6: Boxplot of g-band by Class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737592"/>
            <a:ext cx="10711220" cy="6136243"/>
          </a:xfrm>
          <a:prstGeom prst="rect">
            <a:avLst/>
          </a:prstGeom>
        </p:spPr>
      </p:pic>
      <p:sp>
        <p:nvSpPr>
          <p:cNvPr id="3" name="Text 0"/>
          <p:cNvSpPr/>
          <p:nvPr/>
        </p:nvSpPr>
        <p:spPr>
          <a:xfrm>
            <a:off x="793790" y="712898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i="1" dirty="0">
                <a:solidFill>
                  <a:srgbClr val="E5E0DF"/>
                </a:solidFill>
                <a:latin typeface="Roboto" pitchFamily="34" charset="0"/>
                <a:ea typeface="Roboto" pitchFamily="34" charset="-122"/>
                <a:cs typeface="Roboto" pitchFamily="34" charset="-120"/>
              </a:rPr>
              <a:t>Figure 7: Boxplot of i-band by Class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795457"/>
            <a:ext cx="10723840" cy="6020633"/>
          </a:xfrm>
          <a:prstGeom prst="rect">
            <a:avLst/>
          </a:prstGeom>
        </p:spPr>
      </p:pic>
      <p:sp>
        <p:nvSpPr>
          <p:cNvPr id="3" name="Text 0"/>
          <p:cNvSpPr/>
          <p:nvPr/>
        </p:nvSpPr>
        <p:spPr>
          <a:xfrm>
            <a:off x="793790" y="707124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i="1" dirty="0">
                <a:solidFill>
                  <a:srgbClr val="E5E0DF"/>
                </a:solidFill>
                <a:latin typeface="Roboto" pitchFamily="34" charset="0"/>
                <a:ea typeface="Roboto" pitchFamily="34" charset="-122"/>
                <a:cs typeface="Roboto" pitchFamily="34" charset="-120"/>
              </a:rPr>
              <a:t>Figure 8: Boxplot of z-band by Class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68906" y="604242"/>
            <a:ext cx="10248067" cy="411956"/>
          </a:xfrm>
          <a:prstGeom prst="rect">
            <a:avLst/>
          </a:prstGeom>
          <a:noFill/>
          <a:ln/>
        </p:spPr>
        <p:txBody>
          <a:bodyPr wrap="none" lIns="0" tIns="0" rIns="0" bIns="0" rtlCol="0" anchor="t"/>
          <a:lstStyle/>
          <a:p>
            <a:pPr marL="0" indent="0" algn="l">
              <a:lnSpc>
                <a:spcPts val="3200"/>
              </a:lnSpc>
              <a:buNone/>
            </a:pPr>
            <a:r>
              <a:rPr lang="en-US" sz="2550" dirty="0">
                <a:solidFill>
                  <a:srgbClr val="FFFFFF"/>
                </a:solidFill>
                <a:latin typeface="Saira Medium" pitchFamily="34" charset="0"/>
                <a:ea typeface="Saira Medium" pitchFamily="34" charset="-122"/>
                <a:cs typeface="Saira Medium" pitchFamily="34" charset="-120"/>
              </a:rPr>
              <a:t>Kernel Density Estimation (KDE) Plots of Spectral Features by Class</a:t>
            </a:r>
            <a:endParaRPr lang="en-US" sz="2550" dirty="0"/>
          </a:p>
        </p:txBody>
      </p:sp>
      <p:sp>
        <p:nvSpPr>
          <p:cNvPr id="3" name="Text 1"/>
          <p:cNvSpPr/>
          <p:nvPr/>
        </p:nvSpPr>
        <p:spPr>
          <a:xfrm>
            <a:off x="768906" y="1455539"/>
            <a:ext cx="13092589" cy="718185"/>
          </a:xfrm>
          <a:prstGeom prst="rect">
            <a:avLst/>
          </a:prstGeom>
          <a:noFill/>
          <a:ln/>
        </p:spPr>
        <p:txBody>
          <a:bodyPr wrap="square" lIns="0" tIns="0" rIns="0" bIns="0" rtlCol="0" anchor="t"/>
          <a:lstStyle/>
          <a:p>
            <a:pPr marL="0" indent="0" algn="ctr">
              <a:lnSpc>
                <a:spcPts val="2750"/>
              </a:lnSpc>
              <a:buNone/>
            </a:pPr>
            <a:r>
              <a:rPr lang="en-US" sz="1700" dirty="0">
                <a:solidFill>
                  <a:srgbClr val="E5E0DF"/>
                </a:solidFill>
                <a:latin typeface="Roboto" pitchFamily="34" charset="0"/>
                <a:ea typeface="Roboto" pitchFamily="34" charset="-122"/>
                <a:cs typeface="Roboto" pitchFamily="34" charset="-120"/>
              </a:rPr>
              <a:t>The provided code iterates through each of the specified </a:t>
            </a:r>
            <a:r>
              <a:rPr lang="en-US" sz="1700" dirty="0">
                <a:solidFill>
                  <a:srgbClr val="E5E0DF"/>
                </a:solidFill>
                <a:highlight>
                  <a:srgbClr val="4B1E01"/>
                </a:highlight>
                <a:latin typeface="Consolas" pitchFamily="34" charset="0"/>
                <a:ea typeface="Consolas" pitchFamily="34" charset="-122"/>
                <a:cs typeface="Consolas" pitchFamily="34" charset="-120"/>
              </a:rPr>
              <a:t>spectral_features</a:t>
            </a:r>
            <a:r>
              <a:rPr lang="en-US" sz="1700" dirty="0">
                <a:solidFill>
                  <a:srgbClr val="E5E0DF"/>
                </a:solidFill>
                <a:latin typeface="Roboto" pitchFamily="34" charset="0"/>
                <a:ea typeface="Roboto" pitchFamily="34" charset="-122"/>
                <a:cs typeface="Roboto" pitchFamily="34" charset="-120"/>
              </a:rPr>
              <a:t> (</a:t>
            </a:r>
            <a:r>
              <a:rPr lang="en-US" sz="1700" dirty="0">
                <a:solidFill>
                  <a:srgbClr val="E5E0DF"/>
                </a:solidFill>
                <a:highlight>
                  <a:srgbClr val="4B1E01"/>
                </a:highlight>
                <a:latin typeface="Consolas" pitchFamily="34" charset="0"/>
                <a:ea typeface="Consolas" pitchFamily="34" charset="-122"/>
                <a:cs typeface="Consolas" pitchFamily="34" charset="-120"/>
              </a:rPr>
              <a:t>u</a:t>
            </a:r>
            <a:r>
              <a:rPr lang="en-US" sz="1700" dirty="0">
                <a:solidFill>
                  <a:srgbClr val="E5E0DF"/>
                </a:solidFill>
                <a:latin typeface="Roboto" pitchFamily="34" charset="0"/>
                <a:ea typeface="Roboto" pitchFamily="34" charset="-122"/>
                <a:cs typeface="Roboto" pitchFamily="34" charset="-120"/>
              </a:rPr>
              <a:t>, </a:t>
            </a:r>
            <a:r>
              <a:rPr lang="en-US" sz="1700" dirty="0">
                <a:solidFill>
                  <a:srgbClr val="E5E0DF"/>
                </a:solidFill>
                <a:highlight>
                  <a:srgbClr val="4B1E01"/>
                </a:highlight>
                <a:latin typeface="Consolas" pitchFamily="34" charset="0"/>
                <a:ea typeface="Consolas" pitchFamily="34" charset="-122"/>
                <a:cs typeface="Consolas" pitchFamily="34" charset="-120"/>
              </a:rPr>
              <a:t>g</a:t>
            </a:r>
            <a:r>
              <a:rPr lang="en-US" sz="1700" dirty="0">
                <a:solidFill>
                  <a:srgbClr val="E5E0DF"/>
                </a:solidFill>
                <a:latin typeface="Roboto" pitchFamily="34" charset="0"/>
                <a:ea typeface="Roboto" pitchFamily="34" charset="-122"/>
                <a:cs typeface="Roboto" pitchFamily="34" charset="-120"/>
              </a:rPr>
              <a:t>, </a:t>
            </a:r>
            <a:r>
              <a:rPr lang="en-US" sz="1700" dirty="0">
                <a:solidFill>
                  <a:srgbClr val="E5E0DF"/>
                </a:solidFill>
                <a:highlight>
                  <a:srgbClr val="4B1E01"/>
                </a:highlight>
                <a:latin typeface="Consolas" pitchFamily="34" charset="0"/>
                <a:ea typeface="Consolas" pitchFamily="34" charset="-122"/>
                <a:cs typeface="Consolas" pitchFamily="34" charset="-120"/>
              </a:rPr>
              <a:t>r</a:t>
            </a:r>
            <a:r>
              <a:rPr lang="en-US" sz="1700" dirty="0">
                <a:solidFill>
                  <a:srgbClr val="E5E0DF"/>
                </a:solidFill>
                <a:latin typeface="Roboto" pitchFamily="34" charset="0"/>
                <a:ea typeface="Roboto" pitchFamily="34" charset="-122"/>
                <a:cs typeface="Roboto" pitchFamily="34" charset="-120"/>
              </a:rPr>
              <a:t>, </a:t>
            </a:r>
            <a:r>
              <a:rPr lang="en-US" sz="1700" dirty="0">
                <a:solidFill>
                  <a:srgbClr val="E5E0DF"/>
                </a:solidFill>
                <a:highlight>
                  <a:srgbClr val="4B1E01"/>
                </a:highlight>
                <a:latin typeface="Consolas" pitchFamily="34" charset="0"/>
                <a:ea typeface="Consolas" pitchFamily="34" charset="-122"/>
                <a:cs typeface="Consolas" pitchFamily="34" charset="-120"/>
              </a:rPr>
              <a:t>i</a:t>
            </a:r>
            <a:r>
              <a:rPr lang="en-US" sz="1700" dirty="0">
                <a:solidFill>
                  <a:srgbClr val="E5E0DF"/>
                </a:solidFill>
                <a:latin typeface="Roboto" pitchFamily="34" charset="0"/>
                <a:ea typeface="Roboto" pitchFamily="34" charset="-122"/>
                <a:cs typeface="Roboto" pitchFamily="34" charset="-120"/>
              </a:rPr>
              <a:t>, </a:t>
            </a:r>
            <a:r>
              <a:rPr lang="en-US" sz="1700" dirty="0">
                <a:solidFill>
                  <a:srgbClr val="E5E0DF"/>
                </a:solidFill>
                <a:highlight>
                  <a:srgbClr val="4B1E01"/>
                </a:highlight>
                <a:latin typeface="Consolas" pitchFamily="34" charset="0"/>
                <a:ea typeface="Consolas" pitchFamily="34" charset="-122"/>
                <a:cs typeface="Consolas" pitchFamily="34" charset="-120"/>
              </a:rPr>
              <a:t>z</a:t>
            </a:r>
            <a:r>
              <a:rPr lang="en-US" sz="1700" dirty="0">
                <a:solidFill>
                  <a:srgbClr val="E5E0DF"/>
                </a:solidFill>
                <a:latin typeface="Roboto" pitchFamily="34" charset="0"/>
                <a:ea typeface="Roboto" pitchFamily="34" charset="-122"/>
                <a:cs typeface="Roboto" pitchFamily="34" charset="-120"/>
              </a:rPr>
              <a:t>) and generates a </a:t>
            </a:r>
            <a:r>
              <a:rPr lang="en-US" sz="1700" b="1" dirty="0">
                <a:solidFill>
                  <a:srgbClr val="E5E0DF"/>
                </a:solidFill>
                <a:latin typeface="Roboto" pitchFamily="34" charset="0"/>
                <a:ea typeface="Roboto" pitchFamily="34" charset="-122"/>
                <a:cs typeface="Roboto" pitchFamily="34" charset="-120"/>
              </a:rPr>
              <a:t>Kernel Density Estimate (KDE) plot</a:t>
            </a:r>
            <a:r>
              <a:rPr lang="en-US" sz="1700" dirty="0">
                <a:solidFill>
                  <a:srgbClr val="E5E0DF"/>
                </a:solidFill>
                <a:latin typeface="Roboto" pitchFamily="34" charset="0"/>
                <a:ea typeface="Roboto" pitchFamily="34" charset="-122"/>
                <a:cs typeface="Roboto" pitchFamily="34" charset="-120"/>
              </a:rPr>
              <a:t> for each feature, with separate density curves displayed for each celestial </a:t>
            </a:r>
            <a:r>
              <a:rPr lang="en-US" sz="1700" dirty="0">
                <a:solidFill>
                  <a:srgbClr val="E5E0DF"/>
                </a:solidFill>
                <a:highlight>
                  <a:srgbClr val="4B1E01"/>
                </a:highlight>
                <a:latin typeface="Consolas" pitchFamily="34" charset="0"/>
                <a:ea typeface="Consolas" pitchFamily="34" charset="-122"/>
                <a:cs typeface="Consolas" pitchFamily="34" charset="-120"/>
              </a:rPr>
              <a:t>class</a:t>
            </a:r>
            <a:r>
              <a:rPr lang="en-US" sz="1700" dirty="0">
                <a:solidFill>
                  <a:srgbClr val="E5E0DF"/>
                </a:solidFill>
                <a:latin typeface="Roboto" pitchFamily="34" charset="0"/>
                <a:ea typeface="Roboto" pitchFamily="34" charset="-122"/>
                <a:cs typeface="Roboto" pitchFamily="34" charset="-120"/>
              </a:rPr>
              <a:t> (GALAXY, STAR, QSO).</a:t>
            </a:r>
            <a:endParaRPr lang="en-US" sz="1700" dirty="0"/>
          </a:p>
        </p:txBody>
      </p:sp>
      <p:sp>
        <p:nvSpPr>
          <p:cNvPr id="4" name="Text 2"/>
          <p:cNvSpPr/>
          <p:nvPr/>
        </p:nvSpPr>
        <p:spPr>
          <a:xfrm>
            <a:off x="768906" y="2420779"/>
            <a:ext cx="13092589" cy="702945"/>
          </a:xfrm>
          <a:prstGeom prst="rect">
            <a:avLst/>
          </a:prstGeom>
          <a:noFill/>
          <a:ln/>
        </p:spPr>
        <p:txBody>
          <a:bodyPr wrap="square" lIns="0" tIns="0" rIns="0" bIns="0" rtlCol="0" anchor="t"/>
          <a:lstStyle/>
          <a:p>
            <a:pPr marL="0" indent="0" algn="ctr">
              <a:lnSpc>
                <a:spcPts val="2750"/>
              </a:lnSpc>
              <a:buNone/>
            </a:pPr>
            <a:r>
              <a:rPr lang="en-US" sz="1700" dirty="0">
                <a:solidFill>
                  <a:srgbClr val="E5E0DF"/>
                </a:solidFill>
                <a:latin typeface="Roboto" pitchFamily="34" charset="0"/>
                <a:ea typeface="Roboto" pitchFamily="34" charset="-122"/>
                <a:cs typeface="Roboto" pitchFamily="34" charset="-120"/>
              </a:rPr>
              <a:t>A KDE plot visualizes the </a:t>
            </a:r>
            <a:r>
              <a:rPr lang="en-US" sz="1700" b="1" dirty="0">
                <a:solidFill>
                  <a:srgbClr val="E5E0DF"/>
                </a:solidFill>
                <a:latin typeface="Roboto" pitchFamily="34" charset="0"/>
                <a:ea typeface="Roboto" pitchFamily="34" charset="-122"/>
                <a:cs typeface="Roboto" pitchFamily="34" charset="-120"/>
              </a:rPr>
              <a:t>probability density function</a:t>
            </a:r>
            <a:r>
              <a:rPr lang="en-US" sz="1700" dirty="0">
                <a:solidFill>
                  <a:srgbClr val="E5E0DF"/>
                </a:solidFill>
                <a:latin typeface="Roboto" pitchFamily="34" charset="0"/>
                <a:ea typeface="Roboto" pitchFamily="34" charset="-122"/>
                <a:cs typeface="Roboto" pitchFamily="34" charset="-120"/>
              </a:rPr>
              <a:t> of a continuous variable, providing a smoothed representation of the data's distribution.</a:t>
            </a:r>
            <a:endParaRPr lang="en-US" sz="1700" dirty="0"/>
          </a:p>
        </p:txBody>
      </p:sp>
      <p:sp>
        <p:nvSpPr>
          <p:cNvPr id="5" name="Text 3"/>
          <p:cNvSpPr/>
          <p:nvPr/>
        </p:nvSpPr>
        <p:spPr>
          <a:xfrm>
            <a:off x="768906" y="3370778"/>
            <a:ext cx="13092589" cy="35909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5E0DF"/>
                </a:solidFill>
                <a:highlight>
                  <a:srgbClr val="4B1E01"/>
                </a:highlight>
                <a:latin typeface="Consolas" pitchFamily="34" charset="0"/>
                <a:ea typeface="Consolas" pitchFamily="34" charset="-122"/>
                <a:cs typeface="Consolas" pitchFamily="34" charset="-120"/>
              </a:rPr>
              <a:t>hue='class'</a:t>
            </a:r>
            <a:r>
              <a:rPr lang="en-US" sz="1700" dirty="0">
                <a:solidFill>
                  <a:srgbClr val="E5E0DF"/>
                </a:solidFill>
                <a:latin typeface="Roboto" pitchFamily="34" charset="0"/>
                <a:ea typeface="Roboto" pitchFamily="34" charset="-122"/>
                <a:cs typeface="Roboto" pitchFamily="34" charset="-120"/>
              </a:rPr>
              <a:t> is crucial here as it creates separate density curves for each category within the 'class' column.</a:t>
            </a:r>
            <a:endParaRPr lang="en-US" sz="1700" dirty="0"/>
          </a:p>
        </p:txBody>
      </p:sp>
      <p:sp>
        <p:nvSpPr>
          <p:cNvPr id="6" name="Text 4"/>
          <p:cNvSpPr/>
          <p:nvPr/>
        </p:nvSpPr>
        <p:spPr>
          <a:xfrm>
            <a:off x="768906" y="3806666"/>
            <a:ext cx="13092589" cy="710565"/>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highlight>
                  <a:srgbClr val="4B1E01"/>
                </a:highlight>
                <a:latin typeface="Consolas" pitchFamily="34" charset="0"/>
                <a:ea typeface="Consolas" pitchFamily="34" charset="-122"/>
                <a:cs typeface="Consolas" pitchFamily="34" charset="-120"/>
              </a:rPr>
              <a:t>common_norm=False</a:t>
            </a:r>
            <a:r>
              <a:rPr lang="en-US" sz="1700" dirty="0">
                <a:solidFill>
                  <a:srgbClr val="E5E0DF"/>
                </a:solidFill>
                <a:latin typeface="Roboto" pitchFamily="34" charset="0"/>
                <a:ea typeface="Roboto" pitchFamily="34" charset="-122"/>
                <a:cs typeface="Roboto" pitchFamily="34" charset="-120"/>
              </a:rPr>
              <a:t> ensures that each class's density curve is normalized independently, allowing for a clearer comparison of their shapes regardless of the number of samples in each class.</a:t>
            </a:r>
            <a:endParaRPr lang="en-US" sz="1700" dirty="0"/>
          </a:p>
        </p:txBody>
      </p:sp>
      <p:sp>
        <p:nvSpPr>
          <p:cNvPr id="7" name="Text 5"/>
          <p:cNvSpPr/>
          <p:nvPr/>
        </p:nvSpPr>
        <p:spPr>
          <a:xfrm>
            <a:off x="768906" y="4764286"/>
            <a:ext cx="13092589" cy="351472"/>
          </a:xfrm>
          <a:prstGeom prst="rect">
            <a:avLst/>
          </a:prstGeom>
          <a:noFill/>
          <a:ln/>
        </p:spPr>
        <p:txBody>
          <a:bodyPr wrap="none" lIns="0" tIns="0" rIns="0" bIns="0" rtlCol="0" anchor="t"/>
          <a:lstStyle/>
          <a:p>
            <a:pPr marL="0" indent="0" algn="ctr">
              <a:lnSpc>
                <a:spcPts val="2750"/>
              </a:lnSpc>
              <a:buNone/>
            </a:pPr>
            <a:r>
              <a:rPr lang="en-US" sz="1700" dirty="0">
                <a:solidFill>
                  <a:srgbClr val="E5E0DF"/>
                </a:solidFill>
                <a:latin typeface="Roboto" pitchFamily="34" charset="0"/>
                <a:ea typeface="Roboto" pitchFamily="34" charset="-122"/>
                <a:cs typeface="Roboto" pitchFamily="34" charset="-120"/>
              </a:rPr>
              <a:t>This visualization is highly valuable in </a:t>
            </a:r>
            <a:r>
              <a:rPr lang="en-US" sz="1700" b="1" dirty="0">
                <a:solidFill>
                  <a:srgbClr val="E5E0DF"/>
                </a:solidFill>
                <a:latin typeface="Roboto" pitchFamily="34" charset="0"/>
                <a:ea typeface="Roboto" pitchFamily="34" charset="-122"/>
                <a:cs typeface="Roboto" pitchFamily="34" charset="-120"/>
              </a:rPr>
              <a:t>Exploratory Data Analysis (EDA)</a:t>
            </a:r>
            <a:r>
              <a:rPr lang="en-US" sz="1700" dirty="0">
                <a:solidFill>
                  <a:srgbClr val="E5E0DF"/>
                </a:solidFill>
                <a:latin typeface="Roboto" pitchFamily="34" charset="0"/>
                <a:ea typeface="Roboto" pitchFamily="34" charset="-122"/>
                <a:cs typeface="Roboto" pitchFamily="34" charset="-120"/>
              </a:rPr>
              <a:t> for classification tasks because it allows us to:</a:t>
            </a:r>
            <a:endParaRPr lang="en-US" sz="1700" dirty="0"/>
          </a:p>
        </p:txBody>
      </p:sp>
      <p:sp>
        <p:nvSpPr>
          <p:cNvPr id="8" name="Text 6"/>
          <p:cNvSpPr/>
          <p:nvPr/>
        </p:nvSpPr>
        <p:spPr>
          <a:xfrm>
            <a:off x="768906" y="5362813"/>
            <a:ext cx="13092589" cy="70294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5E0DF"/>
                </a:solidFill>
                <a:latin typeface="Roboto" pitchFamily="34" charset="0"/>
                <a:ea typeface="Roboto" pitchFamily="34" charset="-122"/>
                <a:cs typeface="Roboto" pitchFamily="34" charset="-120"/>
              </a:rPr>
              <a:t>Visualize Feature Distributions by Class:</a:t>
            </a:r>
            <a:r>
              <a:rPr lang="en-US" sz="1700" dirty="0">
                <a:solidFill>
                  <a:srgbClr val="E5E0DF"/>
                </a:solidFill>
                <a:latin typeface="Roboto" pitchFamily="34" charset="0"/>
                <a:ea typeface="Roboto" pitchFamily="34" charset="-122"/>
                <a:cs typeface="Roboto" pitchFamily="34" charset="-120"/>
              </a:rPr>
              <a:t> Clearly see the shape, spread, and peak(s) of the distribution of each spectral feature for each specific class.</a:t>
            </a:r>
            <a:endParaRPr lang="en-US" sz="1700" dirty="0"/>
          </a:p>
        </p:txBody>
      </p:sp>
      <p:sp>
        <p:nvSpPr>
          <p:cNvPr id="9" name="Text 7"/>
          <p:cNvSpPr/>
          <p:nvPr/>
        </p:nvSpPr>
        <p:spPr>
          <a:xfrm>
            <a:off x="768906" y="6142553"/>
            <a:ext cx="13092589" cy="70294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5E0DF"/>
                </a:solidFill>
                <a:latin typeface="Roboto" pitchFamily="34" charset="0"/>
                <a:ea typeface="Roboto" pitchFamily="34" charset="-122"/>
                <a:cs typeface="Roboto" pitchFamily="34" charset="-120"/>
              </a:rPr>
              <a:t>Assess Class Overlap and Separation:</a:t>
            </a:r>
            <a:r>
              <a:rPr lang="en-US" sz="1700" dirty="0">
                <a:solidFill>
                  <a:srgbClr val="E5E0DF"/>
                </a:solidFill>
                <a:latin typeface="Roboto" pitchFamily="34" charset="0"/>
                <a:ea typeface="Roboto" pitchFamily="34" charset="-122"/>
                <a:cs typeface="Roboto" pitchFamily="34" charset="-120"/>
              </a:rPr>
              <a:t> Directly observe the degree of overlap or distinct separation between the density curves of different classes for a given feature. Features with minimal overlap are strong discriminators.</a:t>
            </a:r>
            <a:endParaRPr lang="en-US" sz="1700" dirty="0"/>
          </a:p>
        </p:txBody>
      </p:sp>
      <p:sp>
        <p:nvSpPr>
          <p:cNvPr id="10" name="Text 8"/>
          <p:cNvSpPr/>
          <p:nvPr/>
        </p:nvSpPr>
        <p:spPr>
          <a:xfrm>
            <a:off x="768906" y="6922294"/>
            <a:ext cx="13092589" cy="70294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5E0DF"/>
                </a:solidFill>
                <a:latin typeface="Roboto" pitchFamily="34" charset="0"/>
                <a:ea typeface="Roboto" pitchFamily="34" charset="-122"/>
                <a:cs typeface="Roboto" pitchFamily="34" charset="-120"/>
              </a:rPr>
              <a:t>Identify Class-Specific Trends:</a:t>
            </a:r>
            <a:r>
              <a:rPr lang="en-US" sz="1700" dirty="0">
                <a:solidFill>
                  <a:srgbClr val="E5E0DF"/>
                </a:solidFill>
                <a:latin typeface="Roboto" pitchFamily="34" charset="0"/>
                <a:ea typeface="Roboto" pitchFamily="34" charset="-122"/>
                <a:cs typeface="Roboto" pitchFamily="34" charset="-120"/>
              </a:rPr>
              <a:t> Understand unique patterns or concentrations of spectral values for galaxies, stars, and quasars, which might not be as apparent in histograms.</a:t>
            </a:r>
            <a:endParaRPr lang="en-US" sz="17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6167" y="601980"/>
            <a:ext cx="11698605" cy="6430804"/>
          </a:xfrm>
          <a:prstGeom prst="rect">
            <a:avLst/>
          </a:prstGeom>
        </p:spPr>
      </p:pic>
      <p:sp>
        <p:nvSpPr>
          <p:cNvPr id="3" name="Text 0"/>
          <p:cNvSpPr/>
          <p:nvPr/>
        </p:nvSpPr>
        <p:spPr>
          <a:xfrm>
            <a:off x="766167" y="7279005"/>
            <a:ext cx="13098066" cy="350282"/>
          </a:xfrm>
          <a:prstGeom prst="rect">
            <a:avLst/>
          </a:prstGeom>
          <a:noFill/>
          <a:ln/>
        </p:spPr>
        <p:txBody>
          <a:bodyPr wrap="none" lIns="0" tIns="0" rIns="0" bIns="0" rtlCol="0" anchor="t"/>
          <a:lstStyle/>
          <a:p>
            <a:pPr marL="342900" indent="-342900" algn="l">
              <a:lnSpc>
                <a:spcPts val="2750"/>
              </a:lnSpc>
              <a:buSzPct val="100000"/>
              <a:buChar char="•"/>
            </a:pPr>
            <a:r>
              <a:rPr lang="en-US" sz="1700" i="1" dirty="0">
                <a:solidFill>
                  <a:srgbClr val="E5E0DF"/>
                </a:solidFill>
                <a:latin typeface="Roboto" pitchFamily="34" charset="0"/>
                <a:ea typeface="Roboto" pitchFamily="34" charset="-122"/>
                <a:cs typeface="Roboto" pitchFamily="34" charset="-120"/>
              </a:rPr>
              <a:t>Figure 9: KDE plot of u by Class</a:t>
            </a:r>
            <a:endParaRPr lang="en-US" sz="1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6167" y="601980"/>
            <a:ext cx="11698605" cy="6430804"/>
          </a:xfrm>
          <a:prstGeom prst="rect">
            <a:avLst/>
          </a:prstGeom>
        </p:spPr>
      </p:pic>
      <p:sp>
        <p:nvSpPr>
          <p:cNvPr id="3" name="Text 0"/>
          <p:cNvSpPr/>
          <p:nvPr/>
        </p:nvSpPr>
        <p:spPr>
          <a:xfrm>
            <a:off x="766167" y="7279005"/>
            <a:ext cx="13098066" cy="350282"/>
          </a:xfrm>
          <a:prstGeom prst="rect">
            <a:avLst/>
          </a:prstGeom>
          <a:noFill/>
          <a:ln/>
        </p:spPr>
        <p:txBody>
          <a:bodyPr wrap="none" lIns="0" tIns="0" rIns="0" bIns="0" rtlCol="0" anchor="t"/>
          <a:lstStyle/>
          <a:p>
            <a:pPr marL="342900" indent="-342900" algn="l">
              <a:lnSpc>
                <a:spcPts val="2750"/>
              </a:lnSpc>
              <a:buSzPct val="100000"/>
              <a:buChar char="•"/>
            </a:pPr>
            <a:r>
              <a:rPr lang="en-US" sz="1700" i="1" dirty="0">
                <a:solidFill>
                  <a:srgbClr val="E5E0DF"/>
                </a:solidFill>
                <a:latin typeface="Roboto" pitchFamily="34" charset="0"/>
                <a:ea typeface="Roboto" pitchFamily="34" charset="-122"/>
                <a:cs typeface="Roboto" pitchFamily="34" charset="-120"/>
              </a:rPr>
              <a:t>Figure 10: KDE plot of g by Class</a:t>
            </a:r>
            <a:endParaRPr lang="en-US" sz="17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6167" y="601980"/>
            <a:ext cx="11698605" cy="6430804"/>
          </a:xfrm>
          <a:prstGeom prst="rect">
            <a:avLst/>
          </a:prstGeom>
        </p:spPr>
      </p:pic>
      <p:sp>
        <p:nvSpPr>
          <p:cNvPr id="3" name="Text 0"/>
          <p:cNvSpPr/>
          <p:nvPr/>
        </p:nvSpPr>
        <p:spPr>
          <a:xfrm>
            <a:off x="766167" y="7279005"/>
            <a:ext cx="13098066" cy="350282"/>
          </a:xfrm>
          <a:prstGeom prst="rect">
            <a:avLst/>
          </a:prstGeom>
          <a:noFill/>
          <a:ln/>
        </p:spPr>
        <p:txBody>
          <a:bodyPr wrap="none" lIns="0" tIns="0" rIns="0" bIns="0" rtlCol="0" anchor="t"/>
          <a:lstStyle/>
          <a:p>
            <a:pPr marL="342900" indent="-342900" algn="l">
              <a:lnSpc>
                <a:spcPts val="2750"/>
              </a:lnSpc>
              <a:buSzPct val="100000"/>
              <a:buChar char="•"/>
            </a:pPr>
            <a:r>
              <a:rPr lang="en-US" sz="1700" i="1" dirty="0">
                <a:solidFill>
                  <a:srgbClr val="E5E0DF"/>
                </a:solidFill>
                <a:latin typeface="Roboto" pitchFamily="34" charset="0"/>
                <a:ea typeface="Roboto" pitchFamily="34" charset="-122"/>
                <a:cs typeface="Roboto" pitchFamily="34" charset="-120"/>
              </a:rPr>
              <a:t>Figure 11: KDE plot of r by Class</a:t>
            </a:r>
            <a:endParaRPr lang="en-US" sz="17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6167" y="601980"/>
            <a:ext cx="11698605" cy="6430804"/>
          </a:xfrm>
          <a:prstGeom prst="rect">
            <a:avLst/>
          </a:prstGeom>
        </p:spPr>
      </p:pic>
      <p:sp>
        <p:nvSpPr>
          <p:cNvPr id="3" name="Text 0"/>
          <p:cNvSpPr/>
          <p:nvPr/>
        </p:nvSpPr>
        <p:spPr>
          <a:xfrm>
            <a:off x="766167" y="7279005"/>
            <a:ext cx="13098066" cy="350282"/>
          </a:xfrm>
          <a:prstGeom prst="rect">
            <a:avLst/>
          </a:prstGeom>
          <a:noFill/>
          <a:ln/>
        </p:spPr>
        <p:txBody>
          <a:bodyPr wrap="none" lIns="0" tIns="0" rIns="0" bIns="0" rtlCol="0" anchor="t"/>
          <a:lstStyle/>
          <a:p>
            <a:pPr marL="342900" indent="-342900" algn="l">
              <a:lnSpc>
                <a:spcPts val="2750"/>
              </a:lnSpc>
              <a:buSzPct val="100000"/>
              <a:buChar char="•"/>
            </a:pPr>
            <a:r>
              <a:rPr lang="en-US" sz="1700" i="1" dirty="0">
                <a:solidFill>
                  <a:srgbClr val="E5E0DF"/>
                </a:solidFill>
                <a:latin typeface="Roboto" pitchFamily="34" charset="0"/>
                <a:ea typeface="Roboto" pitchFamily="34" charset="-122"/>
                <a:cs typeface="Roboto" pitchFamily="34" charset="-120"/>
              </a:rPr>
              <a:t>Figure 12: KDE plot of i by Class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5100"/>
          </a:xfrm>
          <a:prstGeom prst="rect">
            <a:avLst/>
          </a:prstGeom>
        </p:spPr>
      </p:pic>
      <p:sp>
        <p:nvSpPr>
          <p:cNvPr id="3" name="Text 0"/>
          <p:cNvSpPr/>
          <p:nvPr/>
        </p:nvSpPr>
        <p:spPr>
          <a:xfrm>
            <a:off x="757357" y="3467933"/>
            <a:ext cx="5410200" cy="676275"/>
          </a:xfrm>
          <a:prstGeom prst="rect">
            <a:avLst/>
          </a:prstGeom>
          <a:noFill/>
          <a:ln/>
        </p:spPr>
        <p:txBody>
          <a:bodyPr wrap="none" lIns="0" tIns="0" rIns="0" bIns="0" rtlCol="0" anchor="t"/>
          <a:lstStyle/>
          <a:p>
            <a:pPr marL="0" indent="0" algn="l">
              <a:lnSpc>
                <a:spcPts val="5300"/>
              </a:lnSpc>
              <a:buNone/>
            </a:pPr>
            <a:r>
              <a:rPr lang="en-US" sz="4250" dirty="0">
                <a:solidFill>
                  <a:srgbClr val="FFFFFF"/>
                </a:solidFill>
                <a:latin typeface="Saira Medium" pitchFamily="34" charset="0"/>
                <a:ea typeface="Saira Medium" pitchFamily="34" charset="-122"/>
                <a:cs typeface="Saira Medium" pitchFamily="34" charset="-120"/>
              </a:rPr>
              <a:t>Project Goal</a:t>
            </a:r>
            <a:endParaRPr lang="en-US" sz="4250" dirty="0"/>
          </a:p>
        </p:txBody>
      </p:sp>
      <p:sp>
        <p:nvSpPr>
          <p:cNvPr id="4" name="Shape 1"/>
          <p:cNvSpPr/>
          <p:nvPr/>
        </p:nvSpPr>
        <p:spPr>
          <a:xfrm>
            <a:off x="757357" y="4468773"/>
            <a:ext cx="4227671" cy="2997994"/>
          </a:xfrm>
          <a:prstGeom prst="roundRect">
            <a:avLst>
              <a:gd name="adj" fmla="val 6497"/>
            </a:avLst>
          </a:prstGeom>
          <a:solidFill>
            <a:srgbClr val="030303"/>
          </a:solidFill>
          <a:ln w="22860">
            <a:solidFill>
              <a:srgbClr val="FC8337"/>
            </a:solidFill>
            <a:prstDash val="solid"/>
          </a:ln>
        </p:spPr>
      </p:sp>
      <p:sp>
        <p:nvSpPr>
          <p:cNvPr id="5" name="Text 2"/>
          <p:cNvSpPr/>
          <p:nvPr/>
        </p:nvSpPr>
        <p:spPr>
          <a:xfrm>
            <a:off x="996553" y="4707969"/>
            <a:ext cx="3749278" cy="676275"/>
          </a:xfrm>
          <a:prstGeom prst="rect">
            <a:avLst/>
          </a:prstGeom>
          <a:noFill/>
          <a:ln/>
        </p:spPr>
        <p:txBody>
          <a:bodyPr wrap="square" lIns="0" tIns="0" rIns="0" bIns="0" rtlCol="0" anchor="t"/>
          <a:lstStyle/>
          <a:p>
            <a:pPr marL="0" indent="0" algn="l">
              <a:lnSpc>
                <a:spcPts val="2650"/>
              </a:lnSpc>
              <a:buNone/>
            </a:pPr>
            <a:r>
              <a:rPr lang="en-US" sz="2100" b="1" dirty="0">
                <a:solidFill>
                  <a:srgbClr val="E5E0DF"/>
                </a:solidFill>
                <a:latin typeface="Saira Medium" pitchFamily="34" charset="0"/>
                <a:ea typeface="Saira Medium" pitchFamily="34" charset="-122"/>
                <a:cs typeface="Saira Medium" pitchFamily="34" charset="-120"/>
              </a:rPr>
              <a:t>Goal 1: Data Preparation &amp; EDA</a:t>
            </a:r>
            <a:endParaRPr lang="en-US" sz="2100" dirty="0"/>
          </a:p>
        </p:txBody>
      </p:sp>
      <p:sp>
        <p:nvSpPr>
          <p:cNvPr id="6" name="Text 3"/>
          <p:cNvSpPr/>
          <p:nvPr/>
        </p:nvSpPr>
        <p:spPr>
          <a:xfrm>
            <a:off x="996553" y="5514023"/>
            <a:ext cx="3749278" cy="1713548"/>
          </a:xfrm>
          <a:prstGeom prst="rect">
            <a:avLst/>
          </a:prstGeom>
          <a:noFill/>
          <a:ln/>
        </p:spPr>
        <p:txBody>
          <a:bodyPr wrap="squar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Clean and analyze the </a:t>
            </a:r>
            <a:r>
              <a:rPr lang="en-US" sz="2100" dirty="0">
                <a:solidFill>
                  <a:srgbClr val="E5E0DF"/>
                </a:solidFill>
                <a:highlight>
                  <a:srgbClr val="4B1E01"/>
                </a:highlight>
                <a:latin typeface="Consolas" pitchFamily="34" charset="0"/>
                <a:ea typeface="Consolas" pitchFamily="34" charset="-122"/>
                <a:cs typeface="Consolas" pitchFamily="34" charset="-120"/>
              </a:rPr>
              <a:t>star_classification.csv.xlsx</a:t>
            </a:r>
            <a:r>
              <a:rPr lang="en-US" sz="2100" dirty="0">
                <a:solidFill>
                  <a:srgbClr val="E5E0DF"/>
                </a:solidFill>
                <a:latin typeface="Saira Medium" pitchFamily="34" charset="0"/>
                <a:ea typeface="Saira Medium" pitchFamily="34" charset="-122"/>
                <a:cs typeface="Saira Medium" pitchFamily="34" charset="-120"/>
              </a:rPr>
              <a:t> dataset, focusing on missing values and understanding spectral feature distributions.</a:t>
            </a:r>
            <a:endParaRPr lang="en-US" sz="2100" dirty="0"/>
          </a:p>
        </p:txBody>
      </p:sp>
      <p:sp>
        <p:nvSpPr>
          <p:cNvPr id="7" name="Shape 4"/>
          <p:cNvSpPr/>
          <p:nvPr/>
        </p:nvSpPr>
        <p:spPr>
          <a:xfrm>
            <a:off x="5201364" y="4468773"/>
            <a:ext cx="4227671" cy="2997994"/>
          </a:xfrm>
          <a:prstGeom prst="roundRect">
            <a:avLst>
              <a:gd name="adj" fmla="val 6497"/>
            </a:avLst>
          </a:prstGeom>
          <a:solidFill>
            <a:srgbClr val="030303"/>
          </a:solidFill>
          <a:ln w="22860">
            <a:solidFill>
              <a:srgbClr val="FC8337"/>
            </a:solidFill>
            <a:prstDash val="solid"/>
          </a:ln>
        </p:spPr>
      </p:sp>
      <p:sp>
        <p:nvSpPr>
          <p:cNvPr id="8" name="Text 5"/>
          <p:cNvSpPr/>
          <p:nvPr/>
        </p:nvSpPr>
        <p:spPr>
          <a:xfrm>
            <a:off x="5440561" y="4707969"/>
            <a:ext cx="3749278" cy="692467"/>
          </a:xfrm>
          <a:prstGeom prst="rect">
            <a:avLst/>
          </a:prstGeom>
          <a:noFill/>
          <a:ln/>
        </p:spPr>
        <p:txBody>
          <a:bodyPr wrap="square" lIns="0" tIns="0" rIns="0" bIns="0" rtlCol="0" anchor="t"/>
          <a:lstStyle/>
          <a:p>
            <a:pPr marL="0" indent="0" algn="l">
              <a:lnSpc>
                <a:spcPts val="2700"/>
              </a:lnSpc>
              <a:buNone/>
            </a:pPr>
            <a:r>
              <a:rPr lang="en-US" sz="1700" b="1" dirty="0">
                <a:solidFill>
                  <a:srgbClr val="E5E0DF"/>
                </a:solidFill>
                <a:latin typeface="Roboto" pitchFamily="34" charset="0"/>
                <a:ea typeface="Roboto" pitchFamily="34" charset="-122"/>
                <a:cs typeface="Roboto" pitchFamily="34" charset="-120"/>
              </a:rPr>
              <a:t>Goal 2: Star Classification Model Development</a:t>
            </a:r>
            <a:endParaRPr lang="en-US" sz="1700" dirty="0"/>
          </a:p>
        </p:txBody>
      </p:sp>
      <p:sp>
        <p:nvSpPr>
          <p:cNvPr id="9" name="Text 6"/>
          <p:cNvSpPr/>
          <p:nvPr/>
        </p:nvSpPr>
        <p:spPr>
          <a:xfrm>
            <a:off x="5440561" y="5530215"/>
            <a:ext cx="3749278" cy="1384935"/>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Roboto" pitchFamily="34" charset="0"/>
                <a:ea typeface="Roboto" pitchFamily="34" charset="-122"/>
                <a:cs typeface="Roboto" pitchFamily="34" charset="-120"/>
              </a:rPr>
              <a:t> Build and train a machine learning model to classify celestial objects (GALAXY, STAR, QSO) using spectral data.</a:t>
            </a:r>
            <a:endParaRPr lang="en-US" sz="1700" dirty="0"/>
          </a:p>
        </p:txBody>
      </p:sp>
      <p:sp>
        <p:nvSpPr>
          <p:cNvPr id="10" name="Shape 7"/>
          <p:cNvSpPr/>
          <p:nvPr/>
        </p:nvSpPr>
        <p:spPr>
          <a:xfrm>
            <a:off x="9645372" y="4468773"/>
            <a:ext cx="4227671" cy="2997994"/>
          </a:xfrm>
          <a:prstGeom prst="roundRect">
            <a:avLst>
              <a:gd name="adj" fmla="val 6497"/>
            </a:avLst>
          </a:prstGeom>
          <a:solidFill>
            <a:srgbClr val="030303"/>
          </a:solidFill>
          <a:ln w="22860">
            <a:solidFill>
              <a:srgbClr val="FC8337"/>
            </a:solidFill>
            <a:prstDash val="solid"/>
          </a:ln>
        </p:spPr>
      </p:sp>
      <p:sp>
        <p:nvSpPr>
          <p:cNvPr id="11" name="Text 8"/>
          <p:cNvSpPr/>
          <p:nvPr/>
        </p:nvSpPr>
        <p:spPr>
          <a:xfrm>
            <a:off x="9884569" y="4707969"/>
            <a:ext cx="3749278" cy="2028825"/>
          </a:xfrm>
          <a:prstGeom prst="rect">
            <a:avLst/>
          </a:prstGeom>
          <a:noFill/>
          <a:ln/>
        </p:spPr>
        <p:txBody>
          <a:bodyPr wrap="square" lIns="0" tIns="0" rIns="0" bIns="0" rtlCol="0" anchor="t"/>
          <a:lstStyle/>
          <a:p>
            <a:pPr marL="0" indent="0" algn="l">
              <a:lnSpc>
                <a:spcPts val="2650"/>
              </a:lnSpc>
              <a:buNone/>
            </a:pPr>
            <a:r>
              <a:rPr lang="en-US" sz="2100" b="1" dirty="0">
                <a:solidFill>
                  <a:srgbClr val="E5E0DF"/>
                </a:solidFill>
                <a:latin typeface="Saira Medium" pitchFamily="34" charset="0"/>
                <a:ea typeface="Saira Medium" pitchFamily="34" charset="-122"/>
                <a:cs typeface="Saira Medium" pitchFamily="34" charset="-120"/>
              </a:rPr>
              <a:t>Goal 3: Model Evaluation &amp; Optimization</a:t>
            </a:r>
            <a:r>
              <a:rPr lang="en-US" sz="2100" dirty="0">
                <a:solidFill>
                  <a:srgbClr val="E5E0DF"/>
                </a:solidFill>
                <a:latin typeface="Saira Medium" pitchFamily="34" charset="0"/>
                <a:ea typeface="Saira Medium" pitchFamily="34" charset="-122"/>
                <a:cs typeface="Saira Medium" pitchFamily="34" charset="-120"/>
              </a:rPr>
              <a:t> Evaluate the classification model's performance and optimize it for better accuracy and generalization.</a:t>
            </a:r>
            <a:endParaRPr lang="en-US" sz="2100" dirty="0"/>
          </a:p>
        </p:txBody>
      </p:sp>
      <p:sp>
        <p:nvSpPr>
          <p:cNvPr id="12" name="Text 9"/>
          <p:cNvSpPr/>
          <p:nvPr/>
        </p:nvSpPr>
        <p:spPr>
          <a:xfrm>
            <a:off x="9884569" y="6866573"/>
            <a:ext cx="2705100" cy="338138"/>
          </a:xfrm>
          <a:prstGeom prst="rect">
            <a:avLst/>
          </a:prstGeom>
          <a:noFill/>
          <a:ln/>
        </p:spPr>
        <p:txBody>
          <a:bodyPr wrap="none" lIns="0" tIns="0" rIns="0" bIns="0" rtlCol="0" anchor="t"/>
          <a:lstStyle/>
          <a:p>
            <a:pPr marL="0" indent="0" algn="l">
              <a:lnSpc>
                <a:spcPts val="2650"/>
              </a:lnSpc>
              <a:buNone/>
            </a:pPr>
            <a:endParaRPr lang="en-US" sz="21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165628" y="601980"/>
            <a:ext cx="11698605" cy="6430804"/>
          </a:xfrm>
          <a:prstGeom prst="rect">
            <a:avLst/>
          </a:prstGeom>
        </p:spPr>
      </p:pic>
      <p:sp>
        <p:nvSpPr>
          <p:cNvPr id="3" name="Text 0"/>
          <p:cNvSpPr/>
          <p:nvPr/>
        </p:nvSpPr>
        <p:spPr>
          <a:xfrm>
            <a:off x="766167" y="7279005"/>
            <a:ext cx="13098066" cy="350282"/>
          </a:xfrm>
          <a:prstGeom prst="rect">
            <a:avLst/>
          </a:prstGeom>
          <a:noFill/>
          <a:ln/>
        </p:spPr>
        <p:txBody>
          <a:bodyPr wrap="none" lIns="0" tIns="0" rIns="0" bIns="0" rtlCol="0" anchor="t"/>
          <a:lstStyle/>
          <a:p>
            <a:pPr marL="342900" indent="-342900" algn="l">
              <a:lnSpc>
                <a:spcPts val="2750"/>
              </a:lnSpc>
              <a:buSzPct val="100000"/>
              <a:buChar char="•"/>
            </a:pPr>
            <a:r>
              <a:rPr lang="en-US" sz="1700" i="1" dirty="0">
                <a:solidFill>
                  <a:srgbClr val="E5E0DF"/>
                </a:solidFill>
                <a:latin typeface="Roboto" pitchFamily="34" charset="0"/>
                <a:ea typeface="Roboto" pitchFamily="34" charset="-122"/>
                <a:cs typeface="Roboto" pitchFamily="34" charset="-120"/>
              </a:rPr>
              <a:t>Figure 13: KDE plot of z by Class</a:t>
            </a:r>
            <a:endParaRPr lang="en-US" sz="17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651867" y="600789"/>
            <a:ext cx="10778609" cy="581978"/>
          </a:xfrm>
          <a:prstGeom prst="rect">
            <a:avLst/>
          </a:prstGeom>
          <a:noFill/>
          <a:ln/>
        </p:spPr>
        <p:txBody>
          <a:bodyPr wrap="none" lIns="0" tIns="0" rIns="0" bIns="0" rtlCol="0" anchor="t"/>
          <a:lstStyle/>
          <a:p>
            <a:pPr marL="0" indent="0" algn="l">
              <a:lnSpc>
                <a:spcPts val="4550"/>
              </a:lnSpc>
              <a:buNone/>
            </a:pPr>
            <a:r>
              <a:rPr lang="en-US" sz="3650" dirty="0">
                <a:solidFill>
                  <a:srgbClr val="FFFFFF"/>
                </a:solidFill>
                <a:latin typeface="Saira Medium" pitchFamily="34" charset="0"/>
                <a:ea typeface="Saira Medium" pitchFamily="34" charset="-122"/>
                <a:cs typeface="Saira Medium" pitchFamily="34" charset="-120"/>
              </a:rPr>
              <a:t>Linear Regression for Highly Correlated Attributes</a:t>
            </a:r>
            <a:endParaRPr lang="en-US" sz="3650" dirty="0"/>
          </a:p>
        </p:txBody>
      </p:sp>
      <p:sp>
        <p:nvSpPr>
          <p:cNvPr id="3" name="Text 1"/>
          <p:cNvSpPr/>
          <p:nvPr/>
        </p:nvSpPr>
        <p:spPr>
          <a:xfrm>
            <a:off x="651867" y="1555194"/>
            <a:ext cx="13326666" cy="603409"/>
          </a:xfrm>
          <a:prstGeom prst="rect">
            <a:avLst/>
          </a:prstGeom>
          <a:noFill/>
          <a:ln/>
        </p:spPr>
        <p:txBody>
          <a:bodyPr wrap="square" lIns="0" tIns="0" rIns="0" bIns="0" rtlCol="0" anchor="t"/>
          <a:lstStyle/>
          <a:p>
            <a:pPr marL="0" indent="0" algn="ctr">
              <a:lnSpc>
                <a:spcPts val="2300"/>
              </a:lnSpc>
              <a:buNone/>
            </a:pPr>
            <a:r>
              <a:rPr lang="en-US" sz="1450" dirty="0">
                <a:solidFill>
                  <a:srgbClr val="E5E0DF"/>
                </a:solidFill>
                <a:latin typeface="Roboto" pitchFamily="34" charset="0"/>
                <a:ea typeface="Roboto" pitchFamily="34" charset="-122"/>
                <a:cs typeface="Roboto" pitchFamily="34" charset="-120"/>
              </a:rPr>
              <a:t>The provided code identifies pairs of spectral features that exhibit a high degree of linear correlation (above a </a:t>
            </a:r>
            <a:r>
              <a:rPr lang="en-US" sz="1450" dirty="0">
                <a:solidFill>
                  <a:srgbClr val="E5E0DF"/>
                </a:solidFill>
                <a:highlight>
                  <a:srgbClr val="4B1E01"/>
                </a:highlight>
                <a:latin typeface="Consolas" pitchFamily="34" charset="0"/>
                <a:ea typeface="Consolas" pitchFamily="34" charset="-122"/>
                <a:cs typeface="Consolas" pitchFamily="34" charset="-120"/>
              </a:rPr>
              <a:t>threshold</a:t>
            </a:r>
            <a:r>
              <a:rPr lang="en-US" sz="1450" dirty="0">
                <a:solidFill>
                  <a:srgbClr val="E5E0DF"/>
                </a:solidFill>
                <a:latin typeface="Roboto" pitchFamily="34" charset="0"/>
                <a:ea typeface="Roboto" pitchFamily="34" charset="-122"/>
                <a:cs typeface="Roboto" pitchFamily="34" charset="-120"/>
              </a:rPr>
              <a:t> of 0.85). For each identified pair, it then performs a </a:t>
            </a:r>
            <a:r>
              <a:rPr lang="en-US" sz="1450" b="1" dirty="0">
                <a:solidFill>
                  <a:srgbClr val="E5E0DF"/>
                </a:solidFill>
                <a:latin typeface="Roboto" pitchFamily="34" charset="0"/>
                <a:ea typeface="Roboto" pitchFamily="34" charset="-122"/>
                <a:cs typeface="Roboto" pitchFamily="34" charset="-120"/>
              </a:rPr>
              <a:t>linear regression analysis</a:t>
            </a:r>
            <a:r>
              <a:rPr lang="en-US" sz="1450" dirty="0">
                <a:solidFill>
                  <a:srgbClr val="E5E0DF"/>
                </a:solidFill>
                <a:latin typeface="Roboto" pitchFamily="34" charset="0"/>
                <a:ea typeface="Roboto" pitchFamily="34" charset="-122"/>
                <a:cs typeface="Roboto" pitchFamily="34" charset="-120"/>
              </a:rPr>
              <a:t>.</a:t>
            </a:r>
            <a:endParaRPr lang="en-US" sz="1450" dirty="0"/>
          </a:p>
        </p:txBody>
      </p:sp>
      <p:sp>
        <p:nvSpPr>
          <p:cNvPr id="4" name="Text 2"/>
          <p:cNvSpPr/>
          <p:nvPr/>
        </p:nvSpPr>
        <p:spPr>
          <a:xfrm>
            <a:off x="651867" y="2368034"/>
            <a:ext cx="13326666" cy="297894"/>
          </a:xfrm>
          <a:prstGeom prst="rect">
            <a:avLst/>
          </a:prstGeom>
          <a:noFill/>
          <a:ln/>
        </p:spPr>
        <p:txBody>
          <a:bodyPr wrap="none" lIns="0" tIns="0" rIns="0" bIns="0" rtlCol="0" anchor="t"/>
          <a:lstStyle/>
          <a:p>
            <a:pPr marL="0" indent="0" algn="ctr">
              <a:lnSpc>
                <a:spcPts val="2300"/>
              </a:lnSpc>
              <a:buNone/>
            </a:pPr>
            <a:r>
              <a:rPr lang="en-US" sz="1450" dirty="0">
                <a:solidFill>
                  <a:srgbClr val="E5E0DF"/>
                </a:solidFill>
                <a:latin typeface="Roboto" pitchFamily="34" charset="0"/>
                <a:ea typeface="Roboto" pitchFamily="34" charset="-122"/>
                <a:cs typeface="Roboto" pitchFamily="34" charset="-120"/>
              </a:rPr>
              <a:t>This involves:</a:t>
            </a:r>
            <a:endParaRPr lang="en-US" sz="1450" dirty="0"/>
          </a:p>
        </p:txBody>
      </p:sp>
      <p:sp>
        <p:nvSpPr>
          <p:cNvPr id="5" name="Text 3"/>
          <p:cNvSpPr/>
          <p:nvPr/>
        </p:nvSpPr>
        <p:spPr>
          <a:xfrm>
            <a:off x="651867" y="2875359"/>
            <a:ext cx="13326666" cy="30551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5E0DF"/>
                </a:solidFill>
                <a:latin typeface="Roboto" pitchFamily="34" charset="0"/>
                <a:ea typeface="Roboto" pitchFamily="34" charset="-122"/>
                <a:cs typeface="Roboto" pitchFamily="34" charset="-120"/>
              </a:rPr>
              <a:t>Fitting a </a:t>
            </a:r>
            <a:r>
              <a:rPr lang="en-US" sz="1450" dirty="0">
                <a:solidFill>
                  <a:srgbClr val="E5E0DF"/>
                </a:solidFill>
                <a:highlight>
                  <a:srgbClr val="4B1E01"/>
                </a:highlight>
                <a:latin typeface="Consolas" pitchFamily="34" charset="0"/>
                <a:ea typeface="Consolas" pitchFamily="34" charset="-122"/>
                <a:cs typeface="Consolas" pitchFamily="34" charset="-120"/>
              </a:rPr>
              <a:t>LinearRegression</a:t>
            </a:r>
            <a:r>
              <a:rPr lang="en-US" sz="1450" dirty="0">
                <a:solidFill>
                  <a:srgbClr val="E5E0DF"/>
                </a:solidFill>
                <a:latin typeface="Roboto" pitchFamily="34" charset="0"/>
                <a:ea typeface="Roboto" pitchFamily="34" charset="-122"/>
                <a:cs typeface="Roboto" pitchFamily="34" charset="-120"/>
              </a:rPr>
              <a:t> model using one feature as the independent variable (</a:t>
            </a:r>
            <a:r>
              <a:rPr lang="en-US" sz="1450" dirty="0">
                <a:solidFill>
                  <a:srgbClr val="E5E0DF"/>
                </a:solidFill>
                <a:highlight>
                  <a:srgbClr val="4B1E01"/>
                </a:highlight>
                <a:latin typeface="Consolas" pitchFamily="34" charset="0"/>
                <a:ea typeface="Consolas" pitchFamily="34" charset="-122"/>
                <a:cs typeface="Consolas" pitchFamily="34" charset="-120"/>
              </a:rPr>
              <a:t>X</a:t>
            </a:r>
            <a:r>
              <a:rPr lang="en-US" sz="1450" dirty="0">
                <a:solidFill>
                  <a:srgbClr val="E5E0DF"/>
                </a:solidFill>
                <a:latin typeface="Roboto" pitchFamily="34" charset="0"/>
                <a:ea typeface="Roboto" pitchFamily="34" charset="-122"/>
                <a:cs typeface="Roboto" pitchFamily="34" charset="-120"/>
              </a:rPr>
              <a:t>) and the other as the dependent variable (</a:t>
            </a:r>
            <a:r>
              <a:rPr lang="en-US" sz="1450" dirty="0">
                <a:solidFill>
                  <a:srgbClr val="E5E0DF"/>
                </a:solidFill>
                <a:highlight>
                  <a:srgbClr val="4B1E01"/>
                </a:highlight>
                <a:latin typeface="Consolas" pitchFamily="34" charset="0"/>
                <a:ea typeface="Consolas" pitchFamily="34" charset="-122"/>
                <a:cs typeface="Consolas" pitchFamily="34" charset="-120"/>
              </a:rPr>
              <a:t>y</a:t>
            </a:r>
            <a:r>
              <a:rPr lang="en-US" sz="1450" dirty="0">
                <a:solidFill>
                  <a:srgbClr val="E5E0DF"/>
                </a:solidFill>
                <a:latin typeface="Roboto" pitchFamily="34" charset="0"/>
                <a:ea typeface="Roboto" pitchFamily="34" charset="-122"/>
                <a:cs typeface="Roboto" pitchFamily="34" charset="-120"/>
              </a:rPr>
              <a:t>).</a:t>
            </a:r>
            <a:endParaRPr lang="en-US" sz="1450" dirty="0"/>
          </a:p>
        </p:txBody>
      </p:sp>
      <p:sp>
        <p:nvSpPr>
          <p:cNvPr id="6" name="Text 4"/>
          <p:cNvSpPr/>
          <p:nvPr/>
        </p:nvSpPr>
        <p:spPr>
          <a:xfrm>
            <a:off x="651867" y="3246001"/>
            <a:ext cx="13326666" cy="29789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5E0DF"/>
                </a:solidFill>
                <a:latin typeface="Roboto" pitchFamily="34" charset="0"/>
                <a:ea typeface="Roboto" pitchFamily="34" charset="-122"/>
                <a:cs typeface="Roboto" pitchFamily="34" charset="-120"/>
              </a:rPr>
              <a:t>Calculating the regression equation (slope and intercept) which describes the linear relationship.</a:t>
            </a:r>
            <a:endParaRPr lang="en-US" sz="1450" dirty="0"/>
          </a:p>
        </p:txBody>
      </p:sp>
      <p:sp>
        <p:nvSpPr>
          <p:cNvPr id="7" name="Text 5"/>
          <p:cNvSpPr/>
          <p:nvPr/>
        </p:nvSpPr>
        <p:spPr>
          <a:xfrm>
            <a:off x="651867" y="3609023"/>
            <a:ext cx="13326666" cy="60340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5E0DF"/>
                </a:solidFill>
                <a:latin typeface="Roboto" pitchFamily="34" charset="0"/>
                <a:ea typeface="Roboto" pitchFamily="34" charset="-122"/>
                <a:cs typeface="Roboto" pitchFamily="34" charset="-120"/>
              </a:rPr>
              <a:t>Determining the </a:t>
            </a:r>
            <a:r>
              <a:rPr lang="en-US" sz="1450" dirty="0">
                <a:solidFill>
                  <a:srgbClr val="E5E0DF"/>
                </a:solidFill>
                <a:highlight>
                  <a:srgbClr val="4B1E01"/>
                </a:highlight>
                <a:latin typeface="Consolas" pitchFamily="34" charset="0"/>
                <a:ea typeface="Consolas" pitchFamily="34" charset="-122"/>
                <a:cs typeface="Consolas" pitchFamily="34" charset="-120"/>
              </a:rPr>
              <a:t>R² score</a:t>
            </a:r>
            <a:r>
              <a:rPr lang="en-US" sz="1450" dirty="0">
                <a:solidFill>
                  <a:srgbClr val="E5E0DF"/>
                </a:solidFill>
                <a:latin typeface="Roboto" pitchFamily="34" charset="0"/>
                <a:ea typeface="Roboto" pitchFamily="34" charset="-122"/>
                <a:cs typeface="Roboto" pitchFamily="34" charset="-120"/>
              </a:rPr>
              <a:t>, a statistical measure indicating how well the regression line fits the observed data points (i.e., the proportion of the variance in the dependent variable that is predictable from the independent variable).</a:t>
            </a:r>
            <a:endParaRPr lang="en-US" sz="1450" dirty="0"/>
          </a:p>
        </p:txBody>
      </p:sp>
      <p:sp>
        <p:nvSpPr>
          <p:cNvPr id="8" name="Text 6"/>
          <p:cNvSpPr/>
          <p:nvPr/>
        </p:nvSpPr>
        <p:spPr>
          <a:xfrm>
            <a:off x="651867" y="4277558"/>
            <a:ext cx="13326666" cy="29789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5E0DF"/>
                </a:solidFill>
                <a:latin typeface="Roboto" pitchFamily="34" charset="0"/>
                <a:ea typeface="Roboto" pitchFamily="34" charset="-122"/>
                <a:cs typeface="Roboto" pitchFamily="34" charset="-120"/>
              </a:rPr>
              <a:t>Visualizing this relationship through a scatter plot that includes the actual data points and the fitted regression line.</a:t>
            </a:r>
            <a:endParaRPr lang="en-US" sz="1450" dirty="0"/>
          </a:p>
        </p:txBody>
      </p:sp>
      <p:sp>
        <p:nvSpPr>
          <p:cNvPr id="9" name="Text 7"/>
          <p:cNvSpPr/>
          <p:nvPr/>
        </p:nvSpPr>
        <p:spPr>
          <a:xfrm>
            <a:off x="651867" y="4784884"/>
            <a:ext cx="13326666" cy="297894"/>
          </a:xfrm>
          <a:prstGeom prst="rect">
            <a:avLst/>
          </a:prstGeom>
          <a:noFill/>
          <a:ln/>
        </p:spPr>
        <p:txBody>
          <a:bodyPr wrap="none" lIns="0" tIns="0" rIns="0" bIns="0" rtlCol="0" anchor="t"/>
          <a:lstStyle/>
          <a:p>
            <a:pPr marL="0" indent="0" algn="ctr">
              <a:lnSpc>
                <a:spcPts val="2300"/>
              </a:lnSpc>
              <a:buNone/>
            </a:pPr>
            <a:r>
              <a:rPr lang="en-US" sz="1450" dirty="0">
                <a:solidFill>
                  <a:srgbClr val="E5E0DF"/>
                </a:solidFill>
                <a:latin typeface="Roboto" pitchFamily="34" charset="0"/>
                <a:ea typeface="Roboto" pitchFamily="34" charset="-122"/>
                <a:cs typeface="Roboto" pitchFamily="34" charset="-120"/>
              </a:rPr>
              <a:t>This analysis is valuable in our project's </a:t>
            </a:r>
            <a:r>
              <a:rPr lang="en-US" sz="1450" b="1" dirty="0">
                <a:solidFill>
                  <a:srgbClr val="E5E0DF"/>
                </a:solidFill>
                <a:latin typeface="Roboto" pitchFamily="34" charset="0"/>
                <a:ea typeface="Roboto" pitchFamily="34" charset="-122"/>
                <a:cs typeface="Roboto" pitchFamily="34" charset="-120"/>
              </a:rPr>
              <a:t>Exploratory Data Analysis (EDA)</a:t>
            </a:r>
            <a:r>
              <a:rPr lang="en-US" sz="1450" dirty="0">
                <a:solidFill>
                  <a:srgbClr val="E5E0DF"/>
                </a:solidFill>
                <a:latin typeface="Roboto" pitchFamily="34" charset="0"/>
                <a:ea typeface="Roboto" pitchFamily="34" charset="-122"/>
                <a:cs typeface="Roboto" pitchFamily="34" charset="-120"/>
              </a:rPr>
              <a:t> phase for:</a:t>
            </a:r>
            <a:endParaRPr lang="en-US" sz="1450" dirty="0"/>
          </a:p>
        </p:txBody>
      </p:sp>
      <p:sp>
        <p:nvSpPr>
          <p:cNvPr id="10" name="Text 8"/>
          <p:cNvSpPr/>
          <p:nvPr/>
        </p:nvSpPr>
        <p:spPr>
          <a:xfrm>
            <a:off x="651867" y="5292209"/>
            <a:ext cx="13326666" cy="297894"/>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E5E0DF"/>
                </a:solidFill>
                <a:latin typeface="Roboto" pitchFamily="34" charset="0"/>
                <a:ea typeface="Roboto" pitchFamily="34" charset="-122"/>
                <a:cs typeface="Roboto" pitchFamily="34" charset="-120"/>
              </a:rPr>
              <a:t>Understanding Feature Dependencies:</a:t>
            </a:r>
            <a:r>
              <a:rPr lang="en-US" sz="1450" dirty="0">
                <a:solidFill>
                  <a:srgbClr val="E5E0DF"/>
                </a:solidFill>
                <a:latin typeface="Roboto" pitchFamily="34" charset="0"/>
                <a:ea typeface="Roboto" pitchFamily="34" charset="-122"/>
                <a:cs typeface="Roboto" pitchFamily="34" charset="-120"/>
              </a:rPr>
              <a:t> Gaining insight into strong linear relationships between different spectral measurements.</a:t>
            </a:r>
            <a:endParaRPr lang="en-US" sz="1450" dirty="0"/>
          </a:p>
        </p:txBody>
      </p:sp>
      <p:sp>
        <p:nvSpPr>
          <p:cNvPr id="11" name="Text 9"/>
          <p:cNvSpPr/>
          <p:nvPr/>
        </p:nvSpPr>
        <p:spPr>
          <a:xfrm>
            <a:off x="651867" y="5655231"/>
            <a:ext cx="13326666" cy="595789"/>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E5E0DF"/>
                </a:solidFill>
                <a:latin typeface="Roboto" pitchFamily="34" charset="0"/>
                <a:ea typeface="Roboto" pitchFamily="34" charset="-122"/>
                <a:cs typeface="Roboto" pitchFamily="34" charset="-120"/>
              </a:rPr>
              <a:t>Identifying Multicollinearity:</a:t>
            </a:r>
            <a:r>
              <a:rPr lang="en-US" sz="1450" dirty="0">
                <a:solidFill>
                  <a:srgbClr val="E5E0DF"/>
                </a:solidFill>
                <a:latin typeface="Roboto" pitchFamily="34" charset="0"/>
                <a:ea typeface="Roboto" pitchFamily="34" charset="-122"/>
                <a:cs typeface="Roboto" pitchFamily="34" charset="-120"/>
              </a:rPr>
              <a:t> High correlations suggest multicollinearity, where one feature can be linearly predicted from another. This can be important for certain machine learning models and might influence feature selection strategies.</a:t>
            </a:r>
            <a:endParaRPr lang="en-US" sz="1450" dirty="0"/>
          </a:p>
        </p:txBody>
      </p:sp>
      <p:sp>
        <p:nvSpPr>
          <p:cNvPr id="12" name="Text 10"/>
          <p:cNvSpPr/>
          <p:nvPr/>
        </p:nvSpPr>
        <p:spPr>
          <a:xfrm>
            <a:off x="651867" y="6316147"/>
            <a:ext cx="13326666" cy="297894"/>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E5E0DF"/>
                </a:solidFill>
                <a:latin typeface="Roboto" pitchFamily="34" charset="0"/>
                <a:ea typeface="Roboto" pitchFamily="34" charset="-122"/>
                <a:cs typeface="Roboto" pitchFamily="34" charset="-120"/>
              </a:rPr>
              <a:t>Data Validation:</a:t>
            </a:r>
            <a:r>
              <a:rPr lang="en-US" sz="1450" dirty="0">
                <a:solidFill>
                  <a:srgbClr val="E5E0DF"/>
                </a:solidFill>
                <a:latin typeface="Roboto" pitchFamily="34" charset="0"/>
                <a:ea typeface="Roboto" pitchFamily="34" charset="-122"/>
                <a:cs typeface="Roboto" pitchFamily="34" charset="-120"/>
              </a:rPr>
              <a:t> Confirming expected physical relationships between spectral bands</a:t>
            </a:r>
            <a:endParaRPr lang="en-US" sz="1450" dirty="0"/>
          </a:p>
        </p:txBody>
      </p:sp>
      <p:sp>
        <p:nvSpPr>
          <p:cNvPr id="13" name="Text 11"/>
          <p:cNvSpPr/>
          <p:nvPr/>
        </p:nvSpPr>
        <p:spPr>
          <a:xfrm>
            <a:off x="651867" y="6823472"/>
            <a:ext cx="13326666" cy="297894"/>
          </a:xfrm>
          <a:prstGeom prst="rect">
            <a:avLst/>
          </a:prstGeom>
          <a:noFill/>
          <a:ln/>
        </p:spPr>
        <p:txBody>
          <a:bodyPr wrap="none" lIns="0" tIns="0" rIns="0" bIns="0" rtlCol="0" anchor="t"/>
          <a:lstStyle/>
          <a:p>
            <a:pPr marL="0" indent="0" algn="ctr">
              <a:lnSpc>
                <a:spcPts val="2300"/>
              </a:lnSpc>
              <a:buNone/>
            </a:pPr>
            <a:endParaRPr lang="en-US" sz="1450" dirty="0"/>
          </a:p>
        </p:txBody>
      </p:sp>
      <p:sp>
        <p:nvSpPr>
          <p:cNvPr id="14" name="Text 12"/>
          <p:cNvSpPr/>
          <p:nvPr/>
        </p:nvSpPr>
        <p:spPr>
          <a:xfrm>
            <a:off x="651867" y="7330797"/>
            <a:ext cx="13326666" cy="297894"/>
          </a:xfrm>
          <a:prstGeom prst="rect">
            <a:avLst/>
          </a:prstGeom>
          <a:noFill/>
          <a:ln/>
        </p:spPr>
        <p:txBody>
          <a:bodyPr wrap="none" lIns="0" tIns="0" rIns="0" bIns="0" rtlCol="0" anchor="t"/>
          <a:lstStyle/>
          <a:p>
            <a:pPr marL="0" indent="0" algn="l">
              <a:lnSpc>
                <a:spcPts val="2300"/>
              </a:lnSpc>
              <a:buNone/>
            </a:pPr>
            <a:endParaRPr lang="en-US" sz="14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5311" y="459938"/>
            <a:ext cx="8258651" cy="6167795"/>
          </a:xfrm>
          <a:prstGeom prst="rect">
            <a:avLst/>
          </a:prstGeom>
        </p:spPr>
      </p:pic>
      <p:pic>
        <p:nvPicPr>
          <p:cNvPr id="3" name="Image 1" descr="preencoded.png"/>
          <p:cNvPicPr>
            <a:picLocks noChangeAspect="1"/>
          </p:cNvPicPr>
          <p:nvPr/>
        </p:nvPicPr>
        <p:blipFill>
          <a:blip r:embed="rId4"/>
          <a:stretch>
            <a:fillRect/>
          </a:stretch>
        </p:blipFill>
        <p:spPr>
          <a:xfrm>
            <a:off x="585311" y="6815852"/>
            <a:ext cx="3001447" cy="500182"/>
          </a:xfrm>
          <a:prstGeom prst="rect">
            <a:avLst/>
          </a:prstGeom>
        </p:spPr>
      </p:pic>
      <p:sp>
        <p:nvSpPr>
          <p:cNvPr id="4" name="Text 0"/>
          <p:cNvSpPr/>
          <p:nvPr/>
        </p:nvSpPr>
        <p:spPr>
          <a:xfrm>
            <a:off x="585311" y="7504152"/>
            <a:ext cx="13459778" cy="267653"/>
          </a:xfrm>
          <a:prstGeom prst="rect">
            <a:avLst/>
          </a:prstGeom>
          <a:noFill/>
          <a:ln/>
        </p:spPr>
        <p:txBody>
          <a:bodyPr wrap="none" lIns="0" tIns="0" rIns="0" bIns="0" rtlCol="0" anchor="t"/>
          <a:lstStyle/>
          <a:p>
            <a:pPr marL="342900" indent="-342900" algn="l">
              <a:lnSpc>
                <a:spcPts val="2100"/>
              </a:lnSpc>
              <a:buSzPct val="100000"/>
              <a:buChar char="•"/>
            </a:pPr>
            <a:r>
              <a:rPr lang="en-US" sz="1300" i="1" dirty="0">
                <a:solidFill>
                  <a:srgbClr val="E5E0DF"/>
                </a:solidFill>
                <a:latin typeface="Roboto" pitchFamily="34" charset="0"/>
                <a:ea typeface="Roboto" pitchFamily="34" charset="-122"/>
                <a:cs typeface="Roboto" pitchFamily="34" charset="-120"/>
              </a:rPr>
              <a:t>Figure 14: Linear Regression g vs u</a:t>
            </a:r>
            <a:endParaRPr lang="en-US" sz="13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83235" y="456367"/>
            <a:ext cx="8168164" cy="6100167"/>
          </a:xfrm>
          <a:prstGeom prst="rect">
            <a:avLst/>
          </a:prstGeom>
        </p:spPr>
      </p:pic>
      <p:pic>
        <p:nvPicPr>
          <p:cNvPr id="3" name="Image 1" descr="preencoded.png"/>
          <p:cNvPicPr>
            <a:picLocks noChangeAspect="1"/>
          </p:cNvPicPr>
          <p:nvPr/>
        </p:nvPicPr>
        <p:blipFill>
          <a:blip r:embed="rId4"/>
          <a:stretch>
            <a:fillRect/>
          </a:stretch>
        </p:blipFill>
        <p:spPr>
          <a:xfrm>
            <a:off x="10559058" y="6742628"/>
            <a:ext cx="3492341" cy="579834"/>
          </a:xfrm>
          <a:prstGeom prst="rect">
            <a:avLst/>
          </a:prstGeom>
        </p:spPr>
      </p:pic>
      <p:sp>
        <p:nvSpPr>
          <p:cNvPr id="4" name="Text 0"/>
          <p:cNvSpPr/>
          <p:nvPr/>
        </p:nvSpPr>
        <p:spPr>
          <a:xfrm>
            <a:off x="579001" y="7508558"/>
            <a:ext cx="13472398" cy="264557"/>
          </a:xfrm>
          <a:prstGeom prst="rect">
            <a:avLst/>
          </a:prstGeom>
          <a:noFill/>
          <a:ln/>
        </p:spPr>
        <p:txBody>
          <a:bodyPr wrap="none" lIns="0" tIns="0" rIns="0" bIns="0" rtlCol="0" anchor="t"/>
          <a:lstStyle/>
          <a:p>
            <a:pPr marL="342900" indent="-342900" algn="l">
              <a:lnSpc>
                <a:spcPts val="2050"/>
              </a:lnSpc>
              <a:buSzPct val="100000"/>
              <a:buChar char="•"/>
            </a:pPr>
            <a:r>
              <a:rPr lang="en-US" sz="1300" i="1" dirty="0">
                <a:solidFill>
                  <a:srgbClr val="E5E0DF"/>
                </a:solidFill>
                <a:latin typeface="Roboto" pitchFamily="34" charset="0"/>
                <a:ea typeface="Roboto" pitchFamily="34" charset="-122"/>
                <a:cs typeface="Roboto" pitchFamily="34" charset="-120"/>
              </a:rPr>
              <a:t>Figure 15: Linear Regression r vs g</a:t>
            </a:r>
            <a:endParaRPr lang="en-US" sz="13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5549" y="460057"/>
            <a:ext cx="8261985" cy="6170295"/>
          </a:xfrm>
          <a:prstGeom prst="rect">
            <a:avLst/>
          </a:prstGeom>
        </p:spPr>
      </p:pic>
      <p:pic>
        <p:nvPicPr>
          <p:cNvPr id="3" name="Image 1" descr="preencoded.png"/>
          <p:cNvPicPr>
            <a:picLocks noChangeAspect="1"/>
          </p:cNvPicPr>
          <p:nvPr/>
        </p:nvPicPr>
        <p:blipFill>
          <a:blip r:embed="rId4"/>
          <a:stretch>
            <a:fillRect/>
          </a:stretch>
        </p:blipFill>
        <p:spPr>
          <a:xfrm>
            <a:off x="585549" y="6818590"/>
            <a:ext cx="3393043" cy="496372"/>
          </a:xfrm>
          <a:prstGeom prst="rect">
            <a:avLst/>
          </a:prstGeom>
        </p:spPr>
      </p:pic>
      <p:sp>
        <p:nvSpPr>
          <p:cNvPr id="4" name="Text 0"/>
          <p:cNvSpPr/>
          <p:nvPr/>
        </p:nvSpPr>
        <p:spPr>
          <a:xfrm>
            <a:off x="585549" y="7503200"/>
            <a:ext cx="13459301" cy="267653"/>
          </a:xfrm>
          <a:prstGeom prst="rect">
            <a:avLst/>
          </a:prstGeom>
          <a:noFill/>
          <a:ln/>
        </p:spPr>
        <p:txBody>
          <a:bodyPr wrap="none" lIns="0" tIns="0" rIns="0" bIns="0" rtlCol="0" anchor="t"/>
          <a:lstStyle/>
          <a:p>
            <a:pPr marL="342900" indent="-342900" algn="l">
              <a:lnSpc>
                <a:spcPts val="2100"/>
              </a:lnSpc>
              <a:buSzPct val="100000"/>
              <a:buChar char="•"/>
            </a:pPr>
            <a:r>
              <a:rPr lang="en-US" sz="1300" i="1" dirty="0">
                <a:solidFill>
                  <a:srgbClr val="E5E0DF"/>
                </a:solidFill>
                <a:latin typeface="Roboto" pitchFamily="34" charset="0"/>
                <a:ea typeface="Roboto" pitchFamily="34" charset="-122"/>
                <a:cs typeface="Roboto" pitchFamily="34" charset="-120"/>
              </a:rPr>
              <a:t>Figure 16: Linear Regression r vs I</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1739" y="457319"/>
            <a:ext cx="8208169" cy="6130052"/>
          </a:xfrm>
          <a:prstGeom prst="rect">
            <a:avLst/>
          </a:prstGeom>
        </p:spPr>
      </p:pic>
      <p:pic>
        <p:nvPicPr>
          <p:cNvPr id="3" name="Image 1" descr="preencoded.png"/>
          <p:cNvPicPr>
            <a:picLocks noChangeAspect="1"/>
          </p:cNvPicPr>
          <p:nvPr/>
        </p:nvPicPr>
        <p:blipFill>
          <a:blip r:embed="rId4"/>
          <a:stretch>
            <a:fillRect/>
          </a:stretch>
        </p:blipFill>
        <p:spPr>
          <a:xfrm>
            <a:off x="581739" y="6774299"/>
            <a:ext cx="3980498" cy="545187"/>
          </a:xfrm>
          <a:prstGeom prst="rect">
            <a:avLst/>
          </a:prstGeom>
        </p:spPr>
      </p:pic>
      <p:sp>
        <p:nvSpPr>
          <p:cNvPr id="4" name="Text 0"/>
          <p:cNvSpPr/>
          <p:nvPr/>
        </p:nvSpPr>
        <p:spPr>
          <a:xfrm>
            <a:off x="581739" y="7506414"/>
            <a:ext cx="13466921" cy="265867"/>
          </a:xfrm>
          <a:prstGeom prst="rect">
            <a:avLst/>
          </a:prstGeom>
          <a:noFill/>
          <a:ln/>
        </p:spPr>
        <p:txBody>
          <a:bodyPr wrap="none" lIns="0" tIns="0" rIns="0" bIns="0" rtlCol="0" anchor="t"/>
          <a:lstStyle/>
          <a:p>
            <a:pPr marL="342900" indent="-342900" algn="l">
              <a:lnSpc>
                <a:spcPts val="2050"/>
              </a:lnSpc>
              <a:buSzPct val="100000"/>
              <a:buChar char="•"/>
            </a:pPr>
            <a:r>
              <a:rPr lang="en-US" sz="1300" i="1" dirty="0">
                <a:solidFill>
                  <a:srgbClr val="E5E0DF"/>
                </a:solidFill>
                <a:latin typeface="Roboto" pitchFamily="34" charset="0"/>
                <a:ea typeface="Roboto" pitchFamily="34" charset="-122"/>
                <a:cs typeface="Roboto" pitchFamily="34" charset="-120"/>
              </a:rPr>
              <a:t>Figure 17: Linear Regression z vs r</a:t>
            </a:r>
            <a:endParaRPr lang="en-US" sz="13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3406" y="459462"/>
            <a:ext cx="8231624" cy="6147554"/>
          </a:xfrm>
          <a:prstGeom prst="rect">
            <a:avLst/>
          </a:prstGeom>
        </p:spPr>
      </p:pic>
      <p:pic>
        <p:nvPicPr>
          <p:cNvPr id="3" name="Image 1" descr="preencoded.png"/>
          <p:cNvPicPr>
            <a:picLocks noChangeAspect="1"/>
          </p:cNvPicPr>
          <p:nvPr/>
        </p:nvPicPr>
        <p:blipFill>
          <a:blip r:embed="rId4"/>
          <a:stretch>
            <a:fillRect/>
          </a:stretch>
        </p:blipFill>
        <p:spPr>
          <a:xfrm>
            <a:off x="583406" y="6794540"/>
            <a:ext cx="3899297" cy="521256"/>
          </a:xfrm>
          <a:prstGeom prst="rect">
            <a:avLst/>
          </a:prstGeom>
        </p:spPr>
      </p:pic>
      <p:sp>
        <p:nvSpPr>
          <p:cNvPr id="4" name="Text 0"/>
          <p:cNvSpPr/>
          <p:nvPr/>
        </p:nvSpPr>
        <p:spPr>
          <a:xfrm>
            <a:off x="583406" y="7503319"/>
            <a:ext cx="13463587" cy="266700"/>
          </a:xfrm>
          <a:prstGeom prst="rect">
            <a:avLst/>
          </a:prstGeom>
          <a:noFill/>
          <a:ln/>
        </p:spPr>
        <p:txBody>
          <a:bodyPr wrap="none" lIns="0" tIns="0" rIns="0" bIns="0" rtlCol="0" anchor="t"/>
          <a:lstStyle/>
          <a:p>
            <a:pPr marL="342900" indent="-342900" algn="l">
              <a:lnSpc>
                <a:spcPts val="2100"/>
              </a:lnSpc>
              <a:buSzPct val="100000"/>
              <a:buChar char="•"/>
            </a:pPr>
            <a:r>
              <a:rPr lang="en-US" sz="1300" i="1" dirty="0">
                <a:solidFill>
                  <a:srgbClr val="E5E0DF"/>
                </a:solidFill>
                <a:latin typeface="Roboto" pitchFamily="34" charset="0"/>
                <a:ea typeface="Roboto" pitchFamily="34" charset="-122"/>
                <a:cs typeface="Roboto" pitchFamily="34" charset="-120"/>
              </a:rPr>
              <a:t>Figure 17: Linear Regression z vs i</a:t>
            </a:r>
            <a:endParaRPr lang="en-US" sz="13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668655" y="525304"/>
            <a:ext cx="13293090" cy="1194197"/>
          </a:xfrm>
          <a:prstGeom prst="rect">
            <a:avLst/>
          </a:prstGeom>
          <a:noFill/>
          <a:ln/>
        </p:spPr>
        <p:txBody>
          <a:bodyPr wrap="square" lIns="0" tIns="0" rIns="0" bIns="0" rtlCol="0" anchor="t"/>
          <a:lstStyle/>
          <a:p>
            <a:pPr marL="0" indent="0" algn="l">
              <a:lnSpc>
                <a:spcPts val="4700"/>
              </a:lnSpc>
              <a:buNone/>
            </a:pPr>
            <a:r>
              <a:rPr lang="en-US" sz="3750" b="1" dirty="0">
                <a:solidFill>
                  <a:srgbClr val="FFFFFF"/>
                </a:solidFill>
                <a:latin typeface="Saira Medium" pitchFamily="34" charset="0"/>
                <a:ea typeface="Saira Medium" pitchFamily="34" charset="-122"/>
                <a:cs typeface="Saira Medium" pitchFamily="34" charset="-120"/>
              </a:rPr>
              <a:t>Why We Use Color Indices (u–g, g–r, r–i, i–z) in Star Classification</a:t>
            </a:r>
            <a:endParaRPr lang="en-US" sz="3750" dirty="0"/>
          </a:p>
        </p:txBody>
      </p:sp>
      <p:sp>
        <p:nvSpPr>
          <p:cNvPr id="3" name="Text 1"/>
          <p:cNvSpPr/>
          <p:nvPr/>
        </p:nvSpPr>
        <p:spPr>
          <a:xfrm>
            <a:off x="668655" y="2005965"/>
            <a:ext cx="2640568" cy="298490"/>
          </a:xfrm>
          <a:prstGeom prst="rect">
            <a:avLst/>
          </a:prstGeom>
          <a:noFill/>
          <a:ln/>
        </p:spPr>
        <p:txBody>
          <a:bodyPr wrap="none" lIns="0" tIns="0" rIns="0" bIns="0" rtlCol="0" anchor="t"/>
          <a:lstStyle/>
          <a:p>
            <a:pPr marL="0" indent="0" algn="l">
              <a:lnSpc>
                <a:spcPts val="2350"/>
              </a:lnSpc>
              <a:buNone/>
            </a:pPr>
            <a:r>
              <a:rPr lang="en-US" sz="1850" b="1" dirty="0">
                <a:solidFill>
                  <a:srgbClr val="FFFFFF"/>
                </a:solidFill>
                <a:latin typeface="Saira Medium" pitchFamily="34" charset="0"/>
                <a:ea typeface="Saira Medium" pitchFamily="34" charset="-122"/>
                <a:cs typeface="Saira Medium" pitchFamily="34" charset="-120"/>
              </a:rPr>
              <a:t>What are Color Indices?</a:t>
            </a:r>
            <a:endParaRPr lang="en-US" sz="1850" dirty="0"/>
          </a:p>
        </p:txBody>
      </p:sp>
      <p:sp>
        <p:nvSpPr>
          <p:cNvPr id="4" name="Text 2"/>
          <p:cNvSpPr/>
          <p:nvPr/>
        </p:nvSpPr>
        <p:spPr>
          <a:xfrm>
            <a:off x="668655" y="2590919"/>
            <a:ext cx="13293090" cy="30575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Roboto" pitchFamily="34" charset="0"/>
                <a:ea typeface="Roboto" pitchFamily="34" charset="-122"/>
                <a:cs typeface="Roboto" pitchFamily="34" charset="-120"/>
              </a:rPr>
              <a:t>Color index = difference in magnitudes between two bands.</a:t>
            </a:r>
            <a:endParaRPr lang="en-US" sz="1500" dirty="0"/>
          </a:p>
        </p:txBody>
      </p:sp>
      <p:sp>
        <p:nvSpPr>
          <p:cNvPr id="5" name="Text 3"/>
          <p:cNvSpPr/>
          <p:nvPr/>
        </p:nvSpPr>
        <p:spPr>
          <a:xfrm>
            <a:off x="668655" y="2963466"/>
            <a:ext cx="13293090" cy="32099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Roboto" pitchFamily="34" charset="0"/>
                <a:ea typeface="Roboto" pitchFamily="34" charset="-122"/>
                <a:cs typeface="Roboto" pitchFamily="34" charset="-120"/>
              </a:rPr>
              <a:t>Example: </a:t>
            </a:r>
            <a:r>
              <a:rPr lang="en-US" sz="1500" dirty="0">
                <a:solidFill>
                  <a:srgbClr val="E5E0DF"/>
                </a:solidFill>
                <a:highlight>
                  <a:srgbClr val="4B1E01"/>
                </a:highlight>
                <a:latin typeface="Consolas" pitchFamily="34" charset="0"/>
                <a:ea typeface="Consolas" pitchFamily="34" charset="-122"/>
                <a:cs typeface="Consolas" pitchFamily="34" charset="-120"/>
              </a:rPr>
              <a:t>g_r = g - r</a:t>
            </a:r>
            <a:r>
              <a:rPr lang="en-US" sz="1500" dirty="0">
                <a:solidFill>
                  <a:srgbClr val="E5E0DF"/>
                </a:solidFill>
                <a:latin typeface="Roboto" pitchFamily="34" charset="0"/>
                <a:ea typeface="Roboto" pitchFamily="34" charset="-122"/>
                <a:cs typeface="Roboto" pitchFamily="34" charset="-120"/>
              </a:rPr>
              <a:t> compares brightness in green (</a:t>
            </a:r>
            <a:r>
              <a:rPr lang="en-US" sz="1500" dirty="0">
                <a:solidFill>
                  <a:srgbClr val="E5E0DF"/>
                </a:solidFill>
                <a:highlight>
                  <a:srgbClr val="4B1E01"/>
                </a:highlight>
                <a:latin typeface="Consolas" pitchFamily="34" charset="0"/>
                <a:ea typeface="Consolas" pitchFamily="34" charset="-122"/>
                <a:cs typeface="Consolas" pitchFamily="34" charset="-120"/>
              </a:rPr>
              <a:t>g</a:t>
            </a:r>
            <a:r>
              <a:rPr lang="en-US" sz="1500" dirty="0">
                <a:solidFill>
                  <a:srgbClr val="E5E0DF"/>
                </a:solidFill>
                <a:latin typeface="Roboto" pitchFamily="34" charset="0"/>
                <a:ea typeface="Roboto" pitchFamily="34" charset="-122"/>
                <a:cs typeface="Roboto" pitchFamily="34" charset="-120"/>
              </a:rPr>
              <a:t>) vs red (</a:t>
            </a:r>
            <a:r>
              <a:rPr lang="en-US" sz="1500" dirty="0">
                <a:solidFill>
                  <a:srgbClr val="E5E0DF"/>
                </a:solidFill>
                <a:highlight>
                  <a:srgbClr val="4B1E01"/>
                </a:highlight>
                <a:latin typeface="Consolas" pitchFamily="34" charset="0"/>
                <a:ea typeface="Consolas" pitchFamily="34" charset="-122"/>
                <a:cs typeface="Consolas" pitchFamily="34" charset="-120"/>
              </a:rPr>
              <a:t>r</a:t>
            </a:r>
            <a:r>
              <a:rPr lang="en-US" sz="1500" dirty="0">
                <a:solidFill>
                  <a:srgbClr val="E5E0DF"/>
                </a:solidFill>
                <a:latin typeface="Roboto" pitchFamily="34" charset="0"/>
                <a:ea typeface="Roboto" pitchFamily="34" charset="-122"/>
                <a:cs typeface="Roboto" pitchFamily="34" charset="-120"/>
              </a:rPr>
              <a:t>).</a:t>
            </a:r>
            <a:endParaRPr lang="en-US" sz="1500" dirty="0"/>
          </a:p>
        </p:txBody>
      </p:sp>
      <p:sp>
        <p:nvSpPr>
          <p:cNvPr id="6" name="Text 4"/>
          <p:cNvSpPr/>
          <p:nvPr/>
        </p:nvSpPr>
        <p:spPr>
          <a:xfrm>
            <a:off x="668655" y="3351252"/>
            <a:ext cx="13293090" cy="30575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Roboto" pitchFamily="34" charset="0"/>
                <a:ea typeface="Roboto" pitchFamily="34" charset="-122"/>
                <a:cs typeface="Roboto" pitchFamily="34" charset="-120"/>
              </a:rPr>
              <a:t>Based on SDSS filters: </a:t>
            </a:r>
            <a:r>
              <a:rPr lang="en-US" sz="1500" b="1" dirty="0">
                <a:solidFill>
                  <a:srgbClr val="E5E0DF"/>
                </a:solidFill>
                <a:latin typeface="Roboto" pitchFamily="34" charset="0"/>
                <a:ea typeface="Roboto" pitchFamily="34" charset="-122"/>
                <a:cs typeface="Roboto" pitchFamily="34" charset="-120"/>
              </a:rPr>
              <a:t>u, g, r, i, z</a:t>
            </a:r>
            <a:r>
              <a:rPr lang="en-US" sz="1500" dirty="0">
                <a:solidFill>
                  <a:srgbClr val="E5E0DF"/>
                </a:solidFill>
                <a:latin typeface="Roboto" pitchFamily="34" charset="0"/>
                <a:ea typeface="Roboto" pitchFamily="34" charset="-122"/>
                <a:cs typeface="Roboto" pitchFamily="34" charset="-120"/>
              </a:rPr>
              <a:t> (from UV to infrared).</a:t>
            </a:r>
            <a:endParaRPr lang="en-US" sz="1500" dirty="0"/>
          </a:p>
        </p:txBody>
      </p:sp>
      <p:sp>
        <p:nvSpPr>
          <p:cNvPr id="7" name="Text 5"/>
          <p:cNvSpPr/>
          <p:nvPr/>
        </p:nvSpPr>
        <p:spPr>
          <a:xfrm>
            <a:off x="668655" y="3943469"/>
            <a:ext cx="2599492" cy="298490"/>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Saira Medium" pitchFamily="34" charset="0"/>
                <a:ea typeface="Saira Medium" pitchFamily="34" charset="-122"/>
                <a:cs typeface="Saira Medium" pitchFamily="34" charset="-120"/>
              </a:rPr>
              <a:t>➤ </a:t>
            </a:r>
            <a:r>
              <a:rPr lang="en-US" sz="1850" b="1" dirty="0">
                <a:solidFill>
                  <a:srgbClr val="FFFFFF"/>
                </a:solidFill>
                <a:latin typeface="Saira Medium" pitchFamily="34" charset="0"/>
                <a:ea typeface="Saira Medium" pitchFamily="34" charset="-122"/>
                <a:cs typeface="Saira Medium" pitchFamily="34" charset="-120"/>
              </a:rPr>
              <a:t>Magnitude Reminder:</a:t>
            </a:r>
            <a:endParaRPr lang="en-US" sz="1850" dirty="0"/>
          </a:p>
        </p:txBody>
      </p:sp>
      <p:sp>
        <p:nvSpPr>
          <p:cNvPr id="8" name="Text 6"/>
          <p:cNvSpPr/>
          <p:nvPr/>
        </p:nvSpPr>
        <p:spPr>
          <a:xfrm>
            <a:off x="668655" y="4528423"/>
            <a:ext cx="13293090" cy="30575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Roboto" pitchFamily="34" charset="0"/>
                <a:ea typeface="Roboto" pitchFamily="34" charset="-122"/>
                <a:cs typeface="Roboto" pitchFamily="34" charset="-120"/>
              </a:rPr>
              <a:t>Lower magnitude = brighter object (log scale).</a:t>
            </a:r>
            <a:endParaRPr lang="en-US" sz="1500" dirty="0"/>
          </a:p>
        </p:txBody>
      </p:sp>
      <p:sp>
        <p:nvSpPr>
          <p:cNvPr id="9" name="Text 7"/>
          <p:cNvSpPr/>
          <p:nvPr/>
        </p:nvSpPr>
        <p:spPr>
          <a:xfrm>
            <a:off x="668655" y="4900970"/>
            <a:ext cx="13293090" cy="32099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Roboto" pitchFamily="34" charset="0"/>
                <a:ea typeface="Roboto" pitchFamily="34" charset="-122"/>
                <a:cs typeface="Roboto" pitchFamily="34" charset="-120"/>
              </a:rPr>
              <a:t>So </a:t>
            </a:r>
            <a:r>
              <a:rPr lang="en-US" sz="1500" dirty="0">
                <a:solidFill>
                  <a:srgbClr val="E5E0DF"/>
                </a:solidFill>
                <a:highlight>
                  <a:srgbClr val="4B1E01"/>
                </a:highlight>
                <a:latin typeface="Consolas" pitchFamily="34" charset="0"/>
                <a:ea typeface="Consolas" pitchFamily="34" charset="-122"/>
                <a:cs typeface="Consolas" pitchFamily="34" charset="-120"/>
              </a:rPr>
              <a:t>g &gt; r</a:t>
            </a:r>
            <a:r>
              <a:rPr lang="en-US" sz="1500" dirty="0">
                <a:solidFill>
                  <a:srgbClr val="E5E0DF"/>
                </a:solidFill>
                <a:latin typeface="Roboto" pitchFamily="34" charset="0"/>
                <a:ea typeface="Roboto" pitchFamily="34" charset="-122"/>
                <a:cs typeface="Roboto" pitchFamily="34" charset="-120"/>
              </a:rPr>
              <a:t> means object is dimmer in green, brighter in red → </a:t>
            </a:r>
            <a:r>
              <a:rPr lang="en-US" sz="1500" b="1" dirty="0">
                <a:solidFill>
                  <a:srgbClr val="E5E0DF"/>
                </a:solidFill>
                <a:latin typeface="Roboto" pitchFamily="34" charset="0"/>
                <a:ea typeface="Roboto" pitchFamily="34" charset="-122"/>
                <a:cs typeface="Roboto" pitchFamily="34" charset="-120"/>
              </a:rPr>
              <a:t>redder</a:t>
            </a:r>
            <a:r>
              <a:rPr lang="en-US" sz="1500" dirty="0">
                <a:solidFill>
                  <a:srgbClr val="E5E0DF"/>
                </a:solidFill>
                <a:latin typeface="Roboto" pitchFamily="34" charset="0"/>
                <a:ea typeface="Roboto" pitchFamily="34" charset="-122"/>
                <a:cs typeface="Roboto" pitchFamily="34" charset="-120"/>
              </a:rPr>
              <a:t>.</a:t>
            </a:r>
            <a:endParaRPr lang="en-US" sz="1500" dirty="0"/>
          </a:p>
        </p:txBody>
      </p:sp>
      <p:sp>
        <p:nvSpPr>
          <p:cNvPr id="10" name="Text 8"/>
          <p:cNvSpPr/>
          <p:nvPr/>
        </p:nvSpPr>
        <p:spPr>
          <a:xfrm>
            <a:off x="668655" y="5508427"/>
            <a:ext cx="2865715" cy="358140"/>
          </a:xfrm>
          <a:prstGeom prst="rect">
            <a:avLst/>
          </a:prstGeom>
          <a:noFill/>
          <a:ln/>
        </p:spPr>
        <p:txBody>
          <a:bodyPr wrap="none" lIns="0" tIns="0" rIns="0" bIns="0" rtlCol="0" anchor="t"/>
          <a:lstStyle/>
          <a:p>
            <a:pPr marL="0" indent="0" algn="l">
              <a:lnSpc>
                <a:spcPts val="2800"/>
              </a:lnSpc>
              <a:buNone/>
            </a:pPr>
            <a:r>
              <a:rPr lang="en-US" sz="2250" b="1" dirty="0">
                <a:solidFill>
                  <a:srgbClr val="FFFFFF"/>
                </a:solidFill>
                <a:latin typeface="Saira Medium" pitchFamily="34" charset="0"/>
                <a:ea typeface="Saira Medium" pitchFamily="34" charset="-122"/>
                <a:cs typeface="Saira Medium" pitchFamily="34" charset="-120"/>
              </a:rPr>
              <a:t>Why It Matters:</a:t>
            </a:r>
            <a:endParaRPr lang="en-US" sz="2250" dirty="0"/>
          </a:p>
        </p:txBody>
      </p:sp>
      <p:sp>
        <p:nvSpPr>
          <p:cNvPr id="11" name="Text 9"/>
          <p:cNvSpPr/>
          <p:nvPr/>
        </p:nvSpPr>
        <p:spPr>
          <a:xfrm>
            <a:off x="668655" y="6153031"/>
            <a:ext cx="13293090" cy="30575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Roboto" pitchFamily="34" charset="0"/>
                <a:ea typeface="Roboto" pitchFamily="34" charset="-122"/>
                <a:cs typeface="Roboto" pitchFamily="34" charset="-120"/>
              </a:rPr>
              <a:t>Color indices represent </a:t>
            </a:r>
            <a:r>
              <a:rPr lang="en-US" sz="1500" b="1" dirty="0">
                <a:solidFill>
                  <a:srgbClr val="E5E0DF"/>
                </a:solidFill>
                <a:latin typeface="Roboto" pitchFamily="34" charset="0"/>
                <a:ea typeface="Roboto" pitchFamily="34" charset="-122"/>
                <a:cs typeface="Roboto" pitchFamily="34" charset="-120"/>
              </a:rPr>
              <a:t>spectral shape</a:t>
            </a:r>
            <a:r>
              <a:rPr lang="en-US" sz="1500" dirty="0">
                <a:solidFill>
                  <a:srgbClr val="E5E0DF"/>
                </a:solidFill>
                <a:latin typeface="Roboto" pitchFamily="34" charset="0"/>
                <a:ea typeface="Roboto" pitchFamily="34" charset="-122"/>
                <a:cs typeface="Roboto" pitchFamily="34" charset="-120"/>
              </a:rPr>
              <a:t>.</a:t>
            </a:r>
            <a:endParaRPr lang="en-US" sz="1500" dirty="0"/>
          </a:p>
        </p:txBody>
      </p:sp>
      <p:sp>
        <p:nvSpPr>
          <p:cNvPr id="12" name="Text 10"/>
          <p:cNvSpPr/>
          <p:nvPr/>
        </p:nvSpPr>
        <p:spPr>
          <a:xfrm>
            <a:off x="668655" y="6525578"/>
            <a:ext cx="13293090" cy="30575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Roboto" pitchFamily="34" charset="0"/>
                <a:ea typeface="Roboto" pitchFamily="34" charset="-122"/>
                <a:cs typeface="Roboto" pitchFamily="34" charset="-120"/>
              </a:rPr>
              <a:t>Used for </a:t>
            </a:r>
            <a:r>
              <a:rPr lang="en-US" sz="1500" b="1" dirty="0">
                <a:solidFill>
                  <a:srgbClr val="E5E0DF"/>
                </a:solidFill>
                <a:latin typeface="Roboto" pitchFamily="34" charset="0"/>
                <a:ea typeface="Roboto" pitchFamily="34" charset="-122"/>
                <a:cs typeface="Roboto" pitchFamily="34" charset="-120"/>
              </a:rPr>
              <a:t>classifying objects</a:t>
            </a:r>
            <a:r>
              <a:rPr lang="en-US" sz="1500" dirty="0">
                <a:solidFill>
                  <a:srgbClr val="E5E0DF"/>
                </a:solidFill>
                <a:latin typeface="Roboto" pitchFamily="34" charset="0"/>
                <a:ea typeface="Roboto" pitchFamily="34" charset="-122"/>
                <a:cs typeface="Roboto" pitchFamily="34" charset="-120"/>
              </a:rPr>
              <a:t> (stars, galaxies, quasars).</a:t>
            </a:r>
            <a:endParaRPr lang="en-US" sz="1500" dirty="0"/>
          </a:p>
        </p:txBody>
      </p:sp>
      <p:sp>
        <p:nvSpPr>
          <p:cNvPr id="13" name="Text 11"/>
          <p:cNvSpPr/>
          <p:nvPr/>
        </p:nvSpPr>
        <p:spPr>
          <a:xfrm>
            <a:off x="668655" y="6898124"/>
            <a:ext cx="13293090" cy="30575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Roboto" pitchFamily="34" charset="0"/>
                <a:ea typeface="Roboto" pitchFamily="34" charset="-122"/>
                <a:cs typeface="Roboto" pitchFamily="34" charset="-120"/>
              </a:rPr>
              <a:t>Input to machine learning models for astronomical classification.</a:t>
            </a:r>
            <a:endParaRPr lang="en-US" sz="1500" dirty="0"/>
          </a:p>
        </p:txBody>
      </p:sp>
      <p:sp>
        <p:nvSpPr>
          <p:cNvPr id="14" name="Text 12"/>
          <p:cNvSpPr/>
          <p:nvPr/>
        </p:nvSpPr>
        <p:spPr>
          <a:xfrm>
            <a:off x="668655" y="7418784"/>
            <a:ext cx="13293090" cy="305753"/>
          </a:xfrm>
          <a:prstGeom prst="rect">
            <a:avLst/>
          </a:prstGeom>
          <a:noFill/>
          <a:ln/>
        </p:spPr>
        <p:txBody>
          <a:bodyPr wrap="none" lIns="0" tIns="0" rIns="0" bIns="0" rtlCol="0" anchor="t"/>
          <a:lstStyle/>
          <a:p>
            <a:pPr marL="0" indent="0" algn="l">
              <a:lnSpc>
                <a:spcPts val="2400"/>
              </a:lnSpc>
              <a:buNone/>
            </a:pPr>
            <a:endParaRPr lang="en-US" sz="1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02669" y="316468"/>
            <a:ext cx="7911703" cy="7091720"/>
          </a:xfrm>
          <a:prstGeom prst="rect">
            <a:avLst/>
          </a:prstGeom>
        </p:spPr>
      </p:pic>
      <p:sp>
        <p:nvSpPr>
          <p:cNvPr id="3" name="Text 0"/>
          <p:cNvSpPr/>
          <p:nvPr/>
        </p:nvSpPr>
        <p:spPr>
          <a:xfrm>
            <a:off x="402669" y="7537609"/>
            <a:ext cx="13825061" cy="375999"/>
          </a:xfrm>
          <a:prstGeom prst="rect">
            <a:avLst/>
          </a:prstGeom>
          <a:noFill/>
          <a:ln/>
        </p:spPr>
        <p:txBody>
          <a:bodyPr wrap="square" lIns="0" tIns="0" rIns="0" bIns="0" rtlCol="0" anchor="t"/>
          <a:lstStyle/>
          <a:p>
            <a:pPr marL="342900" indent="-342900" algn="l">
              <a:lnSpc>
                <a:spcPts val="1400"/>
              </a:lnSpc>
              <a:buSzPct val="100000"/>
              <a:buChar char="•"/>
            </a:pPr>
            <a:r>
              <a:rPr lang="en-US" sz="900" i="1" dirty="0">
                <a:solidFill>
                  <a:srgbClr val="E5E0DF"/>
                </a:solidFill>
                <a:latin typeface="Roboto" pitchFamily="34" charset="0"/>
                <a:ea typeface="Roboto" pitchFamily="34" charset="-122"/>
                <a:cs typeface="Roboto" pitchFamily="34" charset="-120"/>
              </a:rPr>
              <a:t>Figure 18: </a:t>
            </a:r>
            <a:r>
              <a:rPr lang="en-US" sz="900" dirty="0">
                <a:solidFill>
                  <a:srgbClr val="E5E0DF"/>
                </a:solidFill>
                <a:latin typeface="Roboto" pitchFamily="34" charset="0"/>
                <a:ea typeface="Roboto" pitchFamily="34" charset="-122"/>
                <a:cs typeface="Roboto" pitchFamily="34" charset="-120"/>
              </a:rPr>
              <a:t> </a:t>
            </a:r>
            <a:r>
              <a:rPr lang="en-US" sz="900" i="1" dirty="0">
                <a:solidFill>
                  <a:srgbClr val="E5E0DF"/>
                </a:solidFill>
                <a:latin typeface="Roboto" pitchFamily="34" charset="0"/>
                <a:ea typeface="Roboto" pitchFamily="34" charset="-122"/>
                <a:cs typeface="Roboto" pitchFamily="34" charset="-120"/>
              </a:rPr>
              <a:t>Pair plot of color indices (</a:t>
            </a:r>
            <a:r>
              <a:rPr lang="en-US" sz="900" dirty="0">
                <a:solidFill>
                  <a:srgbClr val="E5E0DF"/>
                </a:solidFill>
                <a:highlight>
                  <a:srgbClr val="4B1E01"/>
                </a:highlight>
                <a:latin typeface="Consolas" pitchFamily="34" charset="0"/>
                <a:ea typeface="Consolas" pitchFamily="34" charset="-122"/>
                <a:cs typeface="Consolas" pitchFamily="34" charset="-120"/>
              </a:rPr>
              <a:t>u–g</a:t>
            </a:r>
            <a:r>
              <a:rPr lang="en-US" sz="900" i="1" dirty="0">
                <a:solidFill>
                  <a:srgbClr val="E5E0DF"/>
                </a:solidFill>
                <a:latin typeface="Roboto" pitchFamily="34" charset="0"/>
                <a:ea typeface="Roboto" pitchFamily="34" charset="-122"/>
                <a:cs typeface="Roboto" pitchFamily="34" charset="-120"/>
              </a:rPr>
              <a:t>, </a:t>
            </a:r>
            <a:r>
              <a:rPr lang="en-US" sz="900" dirty="0">
                <a:solidFill>
                  <a:srgbClr val="E5E0DF"/>
                </a:solidFill>
                <a:highlight>
                  <a:srgbClr val="4B1E01"/>
                </a:highlight>
                <a:latin typeface="Consolas" pitchFamily="34" charset="0"/>
                <a:ea typeface="Consolas" pitchFamily="34" charset="-122"/>
                <a:cs typeface="Consolas" pitchFamily="34" charset="-120"/>
              </a:rPr>
              <a:t>g–r</a:t>
            </a:r>
            <a:r>
              <a:rPr lang="en-US" sz="900" i="1" dirty="0">
                <a:solidFill>
                  <a:srgbClr val="E5E0DF"/>
                </a:solidFill>
                <a:latin typeface="Roboto" pitchFamily="34" charset="0"/>
                <a:ea typeface="Roboto" pitchFamily="34" charset="-122"/>
                <a:cs typeface="Roboto" pitchFamily="34" charset="-120"/>
              </a:rPr>
              <a:t>, </a:t>
            </a:r>
            <a:r>
              <a:rPr lang="en-US" sz="900" dirty="0">
                <a:solidFill>
                  <a:srgbClr val="E5E0DF"/>
                </a:solidFill>
                <a:highlight>
                  <a:srgbClr val="4B1E01"/>
                </a:highlight>
                <a:latin typeface="Consolas" pitchFamily="34" charset="0"/>
                <a:ea typeface="Consolas" pitchFamily="34" charset="-122"/>
                <a:cs typeface="Consolas" pitchFamily="34" charset="-120"/>
              </a:rPr>
              <a:t>r–i</a:t>
            </a:r>
            <a:r>
              <a:rPr lang="en-US" sz="900" i="1" dirty="0">
                <a:solidFill>
                  <a:srgbClr val="E5E0DF"/>
                </a:solidFill>
                <a:latin typeface="Roboto" pitchFamily="34" charset="0"/>
                <a:ea typeface="Roboto" pitchFamily="34" charset="-122"/>
                <a:cs typeface="Roboto" pitchFamily="34" charset="-120"/>
              </a:rPr>
              <a:t>, </a:t>
            </a:r>
            <a:r>
              <a:rPr lang="en-US" sz="900" dirty="0">
                <a:solidFill>
                  <a:srgbClr val="E5E0DF"/>
                </a:solidFill>
                <a:highlight>
                  <a:srgbClr val="4B1E01"/>
                </a:highlight>
                <a:latin typeface="Consolas" pitchFamily="34" charset="0"/>
                <a:ea typeface="Consolas" pitchFamily="34" charset="-122"/>
                <a:cs typeface="Consolas" pitchFamily="34" charset="-120"/>
              </a:rPr>
              <a:t>i–z</a:t>
            </a:r>
            <a:r>
              <a:rPr lang="en-US" sz="900" i="1" dirty="0">
                <a:solidFill>
                  <a:srgbClr val="E5E0DF"/>
                </a:solidFill>
                <a:latin typeface="Roboto" pitchFamily="34" charset="0"/>
                <a:ea typeface="Roboto" pitchFamily="34" charset="-122"/>
                <a:cs typeface="Roboto" pitchFamily="34" charset="-120"/>
              </a:rPr>
              <a:t>) for different astronomical object classes. Each point represents an object, colored by class (e.g., star, galaxy, quasar). The plot highlights how color indices help distinguish object types based on their spectral characteristics.</a:t>
            </a:r>
            <a:endParaRPr lang="en-US" sz="9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656392" y="515660"/>
            <a:ext cx="5789057" cy="351592"/>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Support Vector Machine (SVM) Classification</a:t>
            </a:r>
            <a:endParaRPr lang="en-US" sz="2200" dirty="0"/>
          </a:p>
        </p:txBody>
      </p:sp>
      <p:sp>
        <p:nvSpPr>
          <p:cNvPr id="3" name="Text 1"/>
          <p:cNvSpPr/>
          <p:nvPr/>
        </p:nvSpPr>
        <p:spPr>
          <a:xfrm>
            <a:off x="656392" y="1242298"/>
            <a:ext cx="13317617" cy="607695"/>
          </a:xfrm>
          <a:prstGeom prst="rect">
            <a:avLst/>
          </a:prstGeom>
          <a:noFill/>
          <a:ln/>
        </p:spPr>
        <p:txBody>
          <a:bodyPr wrap="square" lIns="0" tIns="0" rIns="0" bIns="0" rtlCol="0" anchor="t"/>
          <a:lstStyle/>
          <a:p>
            <a:pPr marL="0" indent="0" algn="ctr">
              <a:lnSpc>
                <a:spcPts val="2350"/>
              </a:lnSpc>
              <a:buNone/>
            </a:pPr>
            <a:r>
              <a:rPr lang="en-US" sz="1450" dirty="0">
                <a:solidFill>
                  <a:srgbClr val="E5E0DF"/>
                </a:solidFill>
                <a:latin typeface="Roboto" pitchFamily="34" charset="0"/>
                <a:ea typeface="Roboto" pitchFamily="34" charset="-122"/>
                <a:cs typeface="Roboto" pitchFamily="34" charset="-120"/>
              </a:rPr>
              <a:t>We implement </a:t>
            </a:r>
            <a:r>
              <a:rPr lang="en-US" sz="1450" b="1" dirty="0">
                <a:solidFill>
                  <a:srgbClr val="E5E0DF"/>
                </a:solidFill>
                <a:latin typeface="Roboto" pitchFamily="34" charset="0"/>
                <a:ea typeface="Roboto" pitchFamily="34" charset="-122"/>
                <a:cs typeface="Roboto" pitchFamily="34" charset="-120"/>
              </a:rPr>
              <a:t>Support Vector Machine (SVM)</a:t>
            </a:r>
            <a:r>
              <a:rPr lang="en-US" sz="1450" dirty="0">
                <a:solidFill>
                  <a:srgbClr val="E5E0DF"/>
                </a:solidFill>
                <a:latin typeface="Roboto" pitchFamily="34" charset="0"/>
                <a:ea typeface="Roboto" pitchFamily="34" charset="-122"/>
                <a:cs typeface="Roboto" pitchFamily="34" charset="-120"/>
              </a:rPr>
              <a:t>, a powerful supervised learning algorithm, for the task of classifying celestial objects into their respective </a:t>
            </a:r>
            <a:r>
              <a:rPr lang="en-US" sz="1450" dirty="0">
                <a:solidFill>
                  <a:srgbClr val="E5E0DF"/>
                </a:solidFill>
                <a:highlight>
                  <a:srgbClr val="4B1E01"/>
                </a:highlight>
                <a:latin typeface="Consolas" pitchFamily="34" charset="0"/>
                <a:ea typeface="Consolas" pitchFamily="34" charset="-122"/>
                <a:cs typeface="Consolas" pitchFamily="34" charset="-120"/>
              </a:rPr>
              <a:t>class</a:t>
            </a:r>
            <a:r>
              <a:rPr lang="en-US" sz="1450" dirty="0">
                <a:solidFill>
                  <a:srgbClr val="E5E0DF"/>
                </a:solidFill>
                <a:latin typeface="Roboto" pitchFamily="34" charset="0"/>
                <a:ea typeface="Roboto" pitchFamily="34" charset="-122"/>
                <a:cs typeface="Roboto" pitchFamily="34" charset="-120"/>
              </a:rPr>
              <a:t> categories (GALAXY, STAR, QSO).</a:t>
            </a:r>
            <a:endParaRPr lang="en-US" sz="1450" dirty="0"/>
          </a:p>
        </p:txBody>
      </p:sp>
      <p:sp>
        <p:nvSpPr>
          <p:cNvPr id="4" name="Text 2"/>
          <p:cNvSpPr/>
          <p:nvPr/>
        </p:nvSpPr>
        <p:spPr>
          <a:xfrm>
            <a:off x="656392" y="2060972"/>
            <a:ext cx="13317617" cy="300038"/>
          </a:xfrm>
          <a:prstGeom prst="rect">
            <a:avLst/>
          </a:prstGeom>
          <a:noFill/>
          <a:ln/>
        </p:spPr>
        <p:txBody>
          <a:bodyPr wrap="none" lIns="0" tIns="0" rIns="0" bIns="0" rtlCol="0" anchor="t"/>
          <a:lstStyle/>
          <a:p>
            <a:pPr marL="0" indent="0" algn="ctr">
              <a:lnSpc>
                <a:spcPts val="2350"/>
              </a:lnSpc>
              <a:buNone/>
            </a:pPr>
            <a:r>
              <a:rPr lang="en-US" sz="1450" dirty="0">
                <a:solidFill>
                  <a:srgbClr val="E5E0DF"/>
                </a:solidFill>
                <a:latin typeface="Roboto" pitchFamily="34" charset="0"/>
                <a:ea typeface="Roboto" pitchFamily="34" charset="-122"/>
                <a:cs typeface="Roboto" pitchFamily="34" charset="-120"/>
              </a:rPr>
              <a:t>The process involves several key steps:</a:t>
            </a:r>
            <a:endParaRPr lang="en-US" sz="1450" dirty="0"/>
          </a:p>
        </p:txBody>
      </p:sp>
      <p:sp>
        <p:nvSpPr>
          <p:cNvPr id="5" name="Text 3"/>
          <p:cNvSpPr/>
          <p:nvPr/>
        </p:nvSpPr>
        <p:spPr>
          <a:xfrm>
            <a:off x="656392" y="2571988"/>
            <a:ext cx="13317617" cy="615315"/>
          </a:xfrm>
          <a:prstGeom prst="rect">
            <a:avLst/>
          </a:prstGeom>
          <a:noFill/>
          <a:ln/>
        </p:spPr>
        <p:txBody>
          <a:bodyPr wrap="square" lIns="0" tIns="0" rIns="0" bIns="0" rtlCol="0" anchor="t"/>
          <a:lstStyle/>
          <a:p>
            <a:pPr marL="342900" indent="-342900" algn="l">
              <a:lnSpc>
                <a:spcPts val="2350"/>
              </a:lnSpc>
              <a:buSzPct val="100000"/>
              <a:buFont typeface="+mj-lt"/>
              <a:buAutoNum type="arabicPeriod"/>
            </a:pPr>
            <a:r>
              <a:rPr lang="en-US" sz="1450" b="1" dirty="0">
                <a:solidFill>
                  <a:srgbClr val="E5E0DF"/>
                </a:solidFill>
                <a:latin typeface="Roboto" pitchFamily="34" charset="0"/>
                <a:ea typeface="Roboto" pitchFamily="34" charset="-122"/>
                <a:cs typeface="Roboto" pitchFamily="34" charset="-120"/>
              </a:rPr>
              <a:t>Feature and Target Selection:</a:t>
            </a:r>
            <a:r>
              <a:rPr lang="en-US" sz="1450" dirty="0">
                <a:solidFill>
                  <a:srgbClr val="E5E0DF"/>
                </a:solidFill>
                <a:latin typeface="Roboto" pitchFamily="34" charset="0"/>
                <a:ea typeface="Roboto" pitchFamily="34" charset="-122"/>
                <a:cs typeface="Roboto" pitchFamily="34" charset="-120"/>
              </a:rPr>
              <a:t> Color features (</a:t>
            </a:r>
            <a:r>
              <a:rPr lang="en-US" sz="1450" dirty="0">
                <a:solidFill>
                  <a:srgbClr val="E5E0DF"/>
                </a:solidFill>
                <a:highlight>
                  <a:srgbClr val="4B1E01"/>
                </a:highlight>
                <a:latin typeface="Consolas" pitchFamily="34" charset="0"/>
                <a:ea typeface="Consolas" pitchFamily="34" charset="-122"/>
                <a:cs typeface="Consolas" pitchFamily="34" charset="-120"/>
              </a:rPr>
              <a:t>u_g</a:t>
            </a:r>
            <a:r>
              <a:rPr lang="en-US" sz="1450" dirty="0">
                <a:solidFill>
                  <a:srgbClr val="E5E0DF"/>
                </a:solidFill>
                <a:latin typeface="Roboto" pitchFamily="34" charset="0"/>
                <a:ea typeface="Roboto" pitchFamily="34" charset="-122"/>
                <a:cs typeface="Roboto" pitchFamily="34" charset="-120"/>
              </a:rPr>
              <a:t>, </a:t>
            </a:r>
            <a:r>
              <a:rPr lang="en-US" sz="1450" dirty="0">
                <a:solidFill>
                  <a:srgbClr val="E5E0DF"/>
                </a:solidFill>
                <a:highlight>
                  <a:srgbClr val="4B1E01"/>
                </a:highlight>
                <a:latin typeface="Consolas" pitchFamily="34" charset="0"/>
                <a:ea typeface="Consolas" pitchFamily="34" charset="-122"/>
                <a:cs typeface="Consolas" pitchFamily="34" charset="-120"/>
              </a:rPr>
              <a:t>g_r</a:t>
            </a:r>
            <a:r>
              <a:rPr lang="en-US" sz="1450" dirty="0">
                <a:solidFill>
                  <a:srgbClr val="E5E0DF"/>
                </a:solidFill>
                <a:latin typeface="Roboto" pitchFamily="34" charset="0"/>
                <a:ea typeface="Roboto" pitchFamily="34" charset="-122"/>
                <a:cs typeface="Roboto" pitchFamily="34" charset="-120"/>
              </a:rPr>
              <a:t>, </a:t>
            </a:r>
            <a:r>
              <a:rPr lang="en-US" sz="1450" dirty="0">
                <a:solidFill>
                  <a:srgbClr val="E5E0DF"/>
                </a:solidFill>
                <a:highlight>
                  <a:srgbClr val="4B1E01"/>
                </a:highlight>
                <a:latin typeface="Consolas" pitchFamily="34" charset="0"/>
                <a:ea typeface="Consolas" pitchFamily="34" charset="-122"/>
                <a:cs typeface="Consolas" pitchFamily="34" charset="-120"/>
              </a:rPr>
              <a:t>r_i</a:t>
            </a:r>
            <a:r>
              <a:rPr lang="en-US" sz="1450" dirty="0">
                <a:solidFill>
                  <a:srgbClr val="E5E0DF"/>
                </a:solidFill>
                <a:latin typeface="Roboto" pitchFamily="34" charset="0"/>
                <a:ea typeface="Roboto" pitchFamily="34" charset="-122"/>
                <a:cs typeface="Roboto" pitchFamily="34" charset="-120"/>
              </a:rPr>
              <a:t>, </a:t>
            </a:r>
            <a:r>
              <a:rPr lang="en-US" sz="1450" dirty="0">
                <a:solidFill>
                  <a:srgbClr val="E5E0DF"/>
                </a:solidFill>
                <a:highlight>
                  <a:srgbClr val="4B1E01"/>
                </a:highlight>
                <a:latin typeface="Consolas" pitchFamily="34" charset="0"/>
                <a:ea typeface="Consolas" pitchFamily="34" charset="-122"/>
                <a:cs typeface="Consolas" pitchFamily="34" charset="-120"/>
              </a:rPr>
              <a:t>i_z</a:t>
            </a:r>
            <a:r>
              <a:rPr lang="en-US" sz="1450" dirty="0">
                <a:solidFill>
                  <a:srgbClr val="E5E0DF"/>
                </a:solidFill>
                <a:latin typeface="Roboto" pitchFamily="34" charset="0"/>
                <a:ea typeface="Roboto" pitchFamily="34" charset="-122"/>
                <a:cs typeface="Roboto" pitchFamily="34" charset="-120"/>
              </a:rPr>
              <a:t>) are selected as the independent variables (</a:t>
            </a:r>
            <a:r>
              <a:rPr lang="en-US" sz="1450" dirty="0">
                <a:solidFill>
                  <a:srgbClr val="E5E0DF"/>
                </a:solidFill>
                <a:highlight>
                  <a:srgbClr val="4B1E01"/>
                </a:highlight>
                <a:latin typeface="Consolas" pitchFamily="34" charset="0"/>
                <a:ea typeface="Consolas" pitchFamily="34" charset="-122"/>
                <a:cs typeface="Consolas" pitchFamily="34" charset="-120"/>
              </a:rPr>
              <a:t>X</a:t>
            </a:r>
            <a:r>
              <a:rPr lang="en-US" sz="1450" dirty="0">
                <a:solidFill>
                  <a:srgbClr val="E5E0DF"/>
                </a:solidFill>
                <a:latin typeface="Roboto" pitchFamily="34" charset="0"/>
                <a:ea typeface="Roboto" pitchFamily="34" charset="-122"/>
                <a:cs typeface="Roboto" pitchFamily="34" charset="-120"/>
              </a:rPr>
              <a:t>), and the </a:t>
            </a:r>
            <a:r>
              <a:rPr lang="en-US" sz="1450" dirty="0">
                <a:solidFill>
                  <a:srgbClr val="E5E0DF"/>
                </a:solidFill>
                <a:highlight>
                  <a:srgbClr val="4B1E01"/>
                </a:highlight>
                <a:latin typeface="Consolas" pitchFamily="34" charset="0"/>
                <a:ea typeface="Consolas" pitchFamily="34" charset="-122"/>
                <a:cs typeface="Consolas" pitchFamily="34" charset="-120"/>
              </a:rPr>
              <a:t>class</a:t>
            </a:r>
            <a:r>
              <a:rPr lang="en-US" sz="1450" dirty="0">
                <a:solidFill>
                  <a:srgbClr val="E5E0DF"/>
                </a:solidFill>
                <a:latin typeface="Roboto" pitchFamily="34" charset="0"/>
                <a:ea typeface="Roboto" pitchFamily="34" charset="-122"/>
                <a:cs typeface="Roboto" pitchFamily="34" charset="-120"/>
              </a:rPr>
              <a:t> column is designated as the target variable (</a:t>
            </a:r>
            <a:r>
              <a:rPr lang="en-US" sz="1450" dirty="0">
                <a:solidFill>
                  <a:srgbClr val="E5E0DF"/>
                </a:solidFill>
                <a:highlight>
                  <a:srgbClr val="4B1E01"/>
                </a:highlight>
                <a:latin typeface="Consolas" pitchFamily="34" charset="0"/>
                <a:ea typeface="Consolas" pitchFamily="34" charset="-122"/>
                <a:cs typeface="Consolas" pitchFamily="34" charset="-120"/>
              </a:rPr>
              <a:t>y</a:t>
            </a:r>
            <a:r>
              <a:rPr lang="en-US" sz="1450" dirty="0">
                <a:solidFill>
                  <a:srgbClr val="E5E0DF"/>
                </a:solidFill>
                <a:latin typeface="Roboto" pitchFamily="34" charset="0"/>
                <a:ea typeface="Roboto" pitchFamily="34" charset="-122"/>
                <a:cs typeface="Roboto" pitchFamily="34" charset="-120"/>
              </a:rPr>
              <a:t>).</a:t>
            </a:r>
            <a:endParaRPr lang="en-US" sz="1450" dirty="0"/>
          </a:p>
        </p:txBody>
      </p:sp>
      <p:sp>
        <p:nvSpPr>
          <p:cNvPr id="6" name="Text 4"/>
          <p:cNvSpPr/>
          <p:nvPr/>
        </p:nvSpPr>
        <p:spPr>
          <a:xfrm>
            <a:off x="656392" y="3252907"/>
            <a:ext cx="13317617" cy="600075"/>
          </a:xfrm>
          <a:prstGeom prst="rect">
            <a:avLst/>
          </a:prstGeom>
          <a:noFill/>
          <a:ln/>
        </p:spPr>
        <p:txBody>
          <a:bodyPr wrap="square" lIns="0" tIns="0" rIns="0" bIns="0" rtlCol="0" anchor="t"/>
          <a:lstStyle/>
          <a:p>
            <a:pPr marL="342900" indent="-342900" algn="l">
              <a:lnSpc>
                <a:spcPts val="2350"/>
              </a:lnSpc>
              <a:buSzPct val="100000"/>
              <a:buFont typeface="+mj-lt"/>
              <a:buAutoNum type="arabicPeriod" startAt="2"/>
            </a:pPr>
            <a:r>
              <a:rPr lang="en-US" sz="1450" b="1" dirty="0">
                <a:solidFill>
                  <a:srgbClr val="E5E0DF"/>
                </a:solidFill>
                <a:latin typeface="Roboto" pitchFamily="34" charset="0"/>
                <a:ea typeface="Roboto" pitchFamily="34" charset="-122"/>
                <a:cs typeface="Roboto" pitchFamily="34" charset="-120"/>
              </a:rPr>
              <a:t>Data Splitting:</a:t>
            </a:r>
            <a:r>
              <a:rPr lang="en-US" sz="1450" dirty="0">
                <a:solidFill>
                  <a:srgbClr val="E5E0DF"/>
                </a:solidFill>
                <a:latin typeface="Roboto" pitchFamily="34" charset="0"/>
                <a:ea typeface="Roboto" pitchFamily="34" charset="-122"/>
                <a:cs typeface="Roboto" pitchFamily="34" charset="-120"/>
              </a:rPr>
              <a:t> The dataset is divided into training (70%) and testing (30%) sets. The model learns from the training data and is then evaluated on the unseen test data to assess its generalization capability.</a:t>
            </a:r>
            <a:endParaRPr lang="en-US" sz="1450" dirty="0"/>
          </a:p>
        </p:txBody>
      </p:sp>
      <p:sp>
        <p:nvSpPr>
          <p:cNvPr id="7" name="Text 5"/>
          <p:cNvSpPr/>
          <p:nvPr/>
        </p:nvSpPr>
        <p:spPr>
          <a:xfrm>
            <a:off x="656392" y="3918585"/>
            <a:ext cx="13317617" cy="607695"/>
          </a:xfrm>
          <a:prstGeom prst="rect">
            <a:avLst/>
          </a:prstGeom>
          <a:noFill/>
          <a:ln/>
        </p:spPr>
        <p:txBody>
          <a:bodyPr wrap="square" lIns="0" tIns="0" rIns="0" bIns="0" rtlCol="0" anchor="t"/>
          <a:lstStyle/>
          <a:p>
            <a:pPr marL="342900" indent="-342900" algn="l">
              <a:lnSpc>
                <a:spcPts val="2350"/>
              </a:lnSpc>
              <a:buSzPct val="100000"/>
              <a:buFont typeface="+mj-lt"/>
              <a:buAutoNum type="arabicPeriod" startAt="3"/>
            </a:pPr>
            <a:r>
              <a:rPr lang="en-US" sz="1450" b="1" dirty="0">
                <a:solidFill>
                  <a:srgbClr val="E5E0DF"/>
                </a:solidFill>
                <a:latin typeface="Roboto" pitchFamily="34" charset="0"/>
                <a:ea typeface="Roboto" pitchFamily="34" charset="-122"/>
                <a:cs typeface="Roboto" pitchFamily="34" charset="-120"/>
              </a:rPr>
              <a:t>Model Training:</a:t>
            </a:r>
            <a:r>
              <a:rPr lang="en-US" sz="1450" dirty="0">
                <a:solidFill>
                  <a:srgbClr val="E5E0DF"/>
                </a:solidFill>
                <a:latin typeface="Roboto" pitchFamily="34" charset="0"/>
                <a:ea typeface="Roboto" pitchFamily="34" charset="-122"/>
                <a:cs typeface="Roboto" pitchFamily="34" charset="-120"/>
              </a:rPr>
              <a:t> An </a:t>
            </a:r>
            <a:r>
              <a:rPr lang="en-US" sz="1450" dirty="0">
                <a:solidFill>
                  <a:srgbClr val="E5E0DF"/>
                </a:solidFill>
                <a:highlight>
                  <a:srgbClr val="4B1E01"/>
                </a:highlight>
                <a:latin typeface="Consolas" pitchFamily="34" charset="0"/>
                <a:ea typeface="Consolas" pitchFamily="34" charset="-122"/>
                <a:cs typeface="Consolas" pitchFamily="34" charset="-120"/>
              </a:rPr>
              <a:t>SVC</a:t>
            </a:r>
            <a:r>
              <a:rPr lang="en-US" sz="1450" dirty="0">
                <a:solidFill>
                  <a:srgbClr val="E5E0DF"/>
                </a:solidFill>
                <a:latin typeface="Roboto" pitchFamily="34" charset="0"/>
                <a:ea typeface="Roboto" pitchFamily="34" charset="-122"/>
                <a:cs typeface="Roboto" pitchFamily="34" charset="-120"/>
              </a:rPr>
              <a:t> (Support Vector Classifier) model is trained using the training data. The </a:t>
            </a:r>
            <a:r>
              <a:rPr lang="en-US" sz="1450" dirty="0">
                <a:solidFill>
                  <a:srgbClr val="E5E0DF"/>
                </a:solidFill>
                <a:highlight>
                  <a:srgbClr val="4B1E01"/>
                </a:highlight>
                <a:latin typeface="Consolas" pitchFamily="34" charset="0"/>
                <a:ea typeface="Consolas" pitchFamily="34" charset="-122"/>
                <a:cs typeface="Consolas" pitchFamily="34" charset="-120"/>
              </a:rPr>
              <a:t>kernel='rbf'</a:t>
            </a:r>
            <a:r>
              <a:rPr lang="en-US" sz="1450" dirty="0">
                <a:solidFill>
                  <a:srgbClr val="E5E0DF"/>
                </a:solidFill>
                <a:latin typeface="Roboto" pitchFamily="34" charset="0"/>
                <a:ea typeface="Roboto" pitchFamily="34" charset="-122"/>
                <a:cs typeface="Roboto" pitchFamily="34" charset="-120"/>
              </a:rPr>
              <a:t> indicates the use of a Radial Basis Function kernel, which allows the model to learn non-linear decision boundaries.</a:t>
            </a:r>
            <a:endParaRPr lang="en-US" sz="1450" dirty="0"/>
          </a:p>
        </p:txBody>
      </p:sp>
      <p:sp>
        <p:nvSpPr>
          <p:cNvPr id="8" name="Text 6"/>
          <p:cNvSpPr/>
          <p:nvPr/>
        </p:nvSpPr>
        <p:spPr>
          <a:xfrm>
            <a:off x="656392" y="4591883"/>
            <a:ext cx="13317617" cy="300038"/>
          </a:xfrm>
          <a:prstGeom prst="rect">
            <a:avLst/>
          </a:prstGeom>
          <a:noFill/>
          <a:ln/>
        </p:spPr>
        <p:txBody>
          <a:bodyPr wrap="none" lIns="0" tIns="0" rIns="0" bIns="0" rtlCol="0" anchor="t"/>
          <a:lstStyle/>
          <a:p>
            <a:pPr marL="342900" indent="-342900" algn="l">
              <a:lnSpc>
                <a:spcPts val="2350"/>
              </a:lnSpc>
              <a:buSzPct val="100000"/>
              <a:buFont typeface="+mj-lt"/>
              <a:buAutoNum type="arabicPeriod" startAt="4"/>
            </a:pPr>
            <a:r>
              <a:rPr lang="en-US" sz="1450" b="1" dirty="0">
                <a:solidFill>
                  <a:srgbClr val="E5E0DF"/>
                </a:solidFill>
                <a:latin typeface="Roboto" pitchFamily="34" charset="0"/>
                <a:ea typeface="Roboto" pitchFamily="34" charset="-122"/>
                <a:cs typeface="Roboto" pitchFamily="34" charset="-120"/>
              </a:rPr>
              <a:t>Prediction:</a:t>
            </a:r>
            <a:r>
              <a:rPr lang="en-US" sz="1450" dirty="0">
                <a:solidFill>
                  <a:srgbClr val="E5E0DF"/>
                </a:solidFill>
                <a:latin typeface="Roboto" pitchFamily="34" charset="0"/>
                <a:ea typeface="Roboto" pitchFamily="34" charset="-122"/>
                <a:cs typeface="Roboto" pitchFamily="34" charset="-120"/>
              </a:rPr>
              <a:t> The trained model makes predictions on both the training and test sets.</a:t>
            </a:r>
            <a:endParaRPr lang="en-US" sz="1450" dirty="0"/>
          </a:p>
        </p:txBody>
      </p:sp>
      <p:sp>
        <p:nvSpPr>
          <p:cNvPr id="9" name="Text 7"/>
          <p:cNvSpPr/>
          <p:nvPr/>
        </p:nvSpPr>
        <p:spPr>
          <a:xfrm>
            <a:off x="656392" y="4957524"/>
            <a:ext cx="13317617" cy="607695"/>
          </a:xfrm>
          <a:prstGeom prst="rect">
            <a:avLst/>
          </a:prstGeom>
          <a:noFill/>
          <a:ln/>
        </p:spPr>
        <p:txBody>
          <a:bodyPr wrap="square" lIns="0" tIns="0" rIns="0" bIns="0" rtlCol="0" anchor="t"/>
          <a:lstStyle/>
          <a:p>
            <a:pPr marL="342900" indent="-342900" algn="l">
              <a:lnSpc>
                <a:spcPts val="2350"/>
              </a:lnSpc>
              <a:buSzPct val="100000"/>
              <a:buFont typeface="+mj-lt"/>
              <a:buAutoNum type="arabicPeriod" startAt="5"/>
            </a:pPr>
            <a:r>
              <a:rPr lang="en-US" sz="1450" b="1" dirty="0">
                <a:solidFill>
                  <a:srgbClr val="E5E0DF"/>
                </a:solidFill>
                <a:latin typeface="Roboto" pitchFamily="34" charset="0"/>
                <a:ea typeface="Roboto" pitchFamily="34" charset="-122"/>
                <a:cs typeface="Roboto" pitchFamily="34" charset="-120"/>
              </a:rPr>
              <a:t>Accuracy Evaluation:</a:t>
            </a:r>
            <a:r>
              <a:rPr lang="en-US" sz="1450" dirty="0">
                <a:solidFill>
                  <a:srgbClr val="E5E0DF"/>
                </a:solidFill>
                <a:latin typeface="Roboto" pitchFamily="34" charset="0"/>
                <a:ea typeface="Roboto" pitchFamily="34" charset="-122"/>
                <a:cs typeface="Roboto" pitchFamily="34" charset="-120"/>
              </a:rPr>
              <a:t> The </a:t>
            </a:r>
            <a:r>
              <a:rPr lang="en-US" sz="1450" dirty="0">
                <a:solidFill>
                  <a:srgbClr val="E5E0DF"/>
                </a:solidFill>
                <a:highlight>
                  <a:srgbClr val="4B1E01"/>
                </a:highlight>
                <a:latin typeface="Consolas" pitchFamily="34" charset="0"/>
                <a:ea typeface="Consolas" pitchFamily="34" charset="-122"/>
                <a:cs typeface="Consolas" pitchFamily="34" charset="-120"/>
              </a:rPr>
              <a:t>accuracy_score</a:t>
            </a:r>
            <a:r>
              <a:rPr lang="en-US" sz="1450" dirty="0">
                <a:solidFill>
                  <a:srgbClr val="E5E0DF"/>
                </a:solidFill>
                <a:latin typeface="Roboto" pitchFamily="34" charset="0"/>
                <a:ea typeface="Roboto" pitchFamily="34" charset="-122"/>
                <a:cs typeface="Roboto" pitchFamily="34" charset="-120"/>
              </a:rPr>
              <a:t> metric is calculated for both training and test predictions. This measures the proportion of correctly classified instances, indicating the model's performance.</a:t>
            </a:r>
            <a:endParaRPr lang="en-US" sz="1450" dirty="0"/>
          </a:p>
        </p:txBody>
      </p:sp>
      <p:sp>
        <p:nvSpPr>
          <p:cNvPr id="10" name="Text 8"/>
          <p:cNvSpPr/>
          <p:nvPr/>
        </p:nvSpPr>
        <p:spPr>
          <a:xfrm>
            <a:off x="656392" y="5630823"/>
            <a:ext cx="13317617" cy="300038"/>
          </a:xfrm>
          <a:prstGeom prst="rect">
            <a:avLst/>
          </a:prstGeom>
          <a:noFill/>
          <a:ln/>
        </p:spPr>
        <p:txBody>
          <a:bodyPr wrap="none" lIns="0" tIns="0" rIns="0" bIns="0" rtlCol="0" anchor="t"/>
          <a:lstStyle/>
          <a:p>
            <a:pPr marL="342900" indent="-342900" algn="l">
              <a:lnSpc>
                <a:spcPts val="2350"/>
              </a:lnSpc>
              <a:buSzPct val="100000"/>
              <a:buFont typeface="+mj-lt"/>
              <a:buAutoNum type="arabicPeriod" startAt="6"/>
            </a:pPr>
            <a:r>
              <a:rPr lang="en-US" sz="1450" b="1" dirty="0">
                <a:solidFill>
                  <a:srgbClr val="E5E0DF"/>
                </a:solidFill>
                <a:latin typeface="Roboto" pitchFamily="34" charset="0"/>
                <a:ea typeface="Roboto" pitchFamily="34" charset="-122"/>
                <a:cs typeface="Roboto" pitchFamily="34" charset="-120"/>
              </a:rPr>
              <a:t>Sample Prediction:</a:t>
            </a:r>
            <a:r>
              <a:rPr lang="en-US" sz="1450" dirty="0">
                <a:solidFill>
                  <a:srgbClr val="E5E0DF"/>
                </a:solidFill>
                <a:latin typeface="Roboto" pitchFamily="34" charset="0"/>
                <a:ea typeface="Roboto" pitchFamily="34" charset="-122"/>
                <a:cs typeface="Roboto" pitchFamily="34" charset="-120"/>
              </a:rPr>
              <a:t> A demonstration of how the trained model can predict the class of a single, unseen sample from the test set.</a:t>
            </a:r>
            <a:endParaRPr lang="en-US" sz="1450" dirty="0"/>
          </a:p>
        </p:txBody>
      </p:sp>
      <p:sp>
        <p:nvSpPr>
          <p:cNvPr id="11" name="Text 9"/>
          <p:cNvSpPr/>
          <p:nvPr/>
        </p:nvSpPr>
        <p:spPr>
          <a:xfrm>
            <a:off x="656392" y="6141839"/>
            <a:ext cx="13317617" cy="300038"/>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Roboto" pitchFamily="34" charset="0"/>
                <a:ea typeface="Roboto" pitchFamily="34" charset="-122"/>
                <a:cs typeface="Roboto" pitchFamily="34" charset="-120"/>
              </a:rPr>
              <a:t>i) Example output</a:t>
            </a:r>
            <a:endParaRPr lang="en-US" sz="1450" dirty="0"/>
          </a:p>
        </p:txBody>
      </p:sp>
      <p:pic>
        <p:nvPicPr>
          <p:cNvPr id="12" name="Image 0" descr="preencoded.png"/>
          <p:cNvPicPr>
            <a:picLocks noChangeAspect="1"/>
          </p:cNvPicPr>
          <p:nvPr/>
        </p:nvPicPr>
        <p:blipFill>
          <a:blip r:embed="rId3"/>
          <a:stretch>
            <a:fillRect/>
          </a:stretch>
        </p:blipFill>
        <p:spPr>
          <a:xfrm>
            <a:off x="656392" y="6652855"/>
            <a:ext cx="4629983" cy="10665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62889"/>
          </a:xfrm>
          <a:prstGeom prst="rect">
            <a:avLst/>
          </a:prstGeom>
        </p:spPr>
      </p:pic>
      <p:sp>
        <p:nvSpPr>
          <p:cNvPr id="3" name="Text 0"/>
          <p:cNvSpPr/>
          <p:nvPr/>
        </p:nvSpPr>
        <p:spPr>
          <a:xfrm>
            <a:off x="605552" y="2638663"/>
            <a:ext cx="4325779" cy="540663"/>
          </a:xfrm>
          <a:prstGeom prst="rect">
            <a:avLst/>
          </a:prstGeom>
          <a:noFill/>
          <a:ln/>
        </p:spPr>
        <p:txBody>
          <a:bodyPr wrap="none" lIns="0" tIns="0" rIns="0" bIns="0" rtlCol="0" anchor="t"/>
          <a:lstStyle/>
          <a:p>
            <a:pPr marL="0" indent="0" algn="l">
              <a:lnSpc>
                <a:spcPts val="4250"/>
              </a:lnSpc>
              <a:buNone/>
            </a:pPr>
            <a:r>
              <a:rPr lang="en-US" sz="3400" dirty="0">
                <a:solidFill>
                  <a:srgbClr val="FFFFFF"/>
                </a:solidFill>
                <a:latin typeface="Saira Medium" pitchFamily="34" charset="0"/>
                <a:ea typeface="Saira Medium" pitchFamily="34" charset="-122"/>
                <a:cs typeface="Saira Medium" pitchFamily="34" charset="-120"/>
              </a:rPr>
              <a:t>Dataset and Features</a:t>
            </a:r>
            <a:endParaRPr lang="en-US" sz="3400" dirty="0"/>
          </a:p>
        </p:txBody>
      </p:sp>
      <p:sp>
        <p:nvSpPr>
          <p:cNvPr id="4" name="Shape 1"/>
          <p:cNvSpPr/>
          <p:nvPr/>
        </p:nvSpPr>
        <p:spPr>
          <a:xfrm>
            <a:off x="605552" y="3438763"/>
            <a:ext cx="13419296" cy="4317206"/>
          </a:xfrm>
          <a:prstGeom prst="roundRect">
            <a:avLst>
              <a:gd name="adj" fmla="val 3607"/>
            </a:avLst>
          </a:prstGeom>
          <a:noFill/>
          <a:ln w="7620">
            <a:solidFill>
              <a:srgbClr val="FFFFFF">
                <a:alpha val="24000"/>
              </a:srgbClr>
            </a:solidFill>
            <a:prstDash val="solid"/>
          </a:ln>
        </p:spPr>
      </p:sp>
      <p:sp>
        <p:nvSpPr>
          <p:cNvPr id="5" name="Shape 2"/>
          <p:cNvSpPr/>
          <p:nvPr/>
        </p:nvSpPr>
        <p:spPr>
          <a:xfrm>
            <a:off x="613172" y="3446383"/>
            <a:ext cx="13404056" cy="499348"/>
          </a:xfrm>
          <a:prstGeom prst="rect">
            <a:avLst/>
          </a:prstGeom>
          <a:solidFill>
            <a:srgbClr val="FFFFFF">
              <a:alpha val="4000"/>
            </a:srgbClr>
          </a:solidFill>
          <a:ln/>
        </p:spPr>
      </p:sp>
      <p:sp>
        <p:nvSpPr>
          <p:cNvPr id="6" name="Text 3"/>
          <p:cNvSpPr/>
          <p:nvPr/>
        </p:nvSpPr>
        <p:spPr>
          <a:xfrm>
            <a:off x="786170" y="3557707"/>
            <a:ext cx="6352223"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Data Source</a:t>
            </a:r>
            <a:endParaRPr lang="en-US" sz="1350" dirty="0"/>
          </a:p>
        </p:txBody>
      </p:sp>
      <p:sp>
        <p:nvSpPr>
          <p:cNvPr id="7" name="Text 4"/>
          <p:cNvSpPr/>
          <p:nvPr/>
        </p:nvSpPr>
        <p:spPr>
          <a:xfrm>
            <a:off x="7492008" y="3557707"/>
            <a:ext cx="6352223"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Sloan Digital Sky Survey (SDSS)</a:t>
            </a:r>
            <a:endParaRPr lang="en-US" sz="1350" dirty="0"/>
          </a:p>
        </p:txBody>
      </p:sp>
      <p:sp>
        <p:nvSpPr>
          <p:cNvPr id="8" name="Shape 5"/>
          <p:cNvSpPr/>
          <p:nvPr/>
        </p:nvSpPr>
        <p:spPr>
          <a:xfrm>
            <a:off x="613172" y="3945731"/>
            <a:ext cx="13404056" cy="1924169"/>
          </a:xfrm>
          <a:prstGeom prst="rect">
            <a:avLst/>
          </a:prstGeom>
          <a:solidFill>
            <a:srgbClr val="000000">
              <a:alpha val="4000"/>
            </a:srgbClr>
          </a:solidFill>
          <a:ln/>
        </p:spPr>
      </p:sp>
      <p:sp>
        <p:nvSpPr>
          <p:cNvPr id="9" name="Text 6"/>
          <p:cNvSpPr/>
          <p:nvPr/>
        </p:nvSpPr>
        <p:spPr>
          <a:xfrm>
            <a:off x="786170" y="4057055"/>
            <a:ext cx="6352223"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Features</a:t>
            </a:r>
            <a:endParaRPr lang="en-US" sz="1350" dirty="0"/>
          </a:p>
        </p:txBody>
      </p:sp>
      <p:sp>
        <p:nvSpPr>
          <p:cNvPr id="10" name="Shape 7"/>
          <p:cNvSpPr/>
          <p:nvPr/>
        </p:nvSpPr>
        <p:spPr>
          <a:xfrm>
            <a:off x="7751445" y="4057055"/>
            <a:ext cx="6092785" cy="791289"/>
          </a:xfrm>
          <a:prstGeom prst="roundRect">
            <a:avLst>
              <a:gd name="adj" fmla="val 19681"/>
            </a:avLst>
          </a:prstGeom>
          <a:noFill/>
          <a:ln w="7620">
            <a:solidFill>
              <a:srgbClr val="FFFFFF">
                <a:alpha val="24000"/>
              </a:srgbClr>
            </a:solidFill>
            <a:prstDash val="solid"/>
          </a:ln>
        </p:spPr>
      </p:sp>
      <p:sp>
        <p:nvSpPr>
          <p:cNvPr id="11" name="Shape 8"/>
          <p:cNvSpPr/>
          <p:nvPr/>
        </p:nvSpPr>
        <p:spPr>
          <a:xfrm>
            <a:off x="7759065" y="4064675"/>
            <a:ext cx="6076831" cy="776049"/>
          </a:xfrm>
          <a:prstGeom prst="rect">
            <a:avLst/>
          </a:prstGeom>
          <a:solidFill>
            <a:srgbClr val="FFFFFF">
              <a:alpha val="4000"/>
            </a:srgbClr>
          </a:solidFill>
          <a:ln/>
        </p:spPr>
      </p:sp>
      <p:sp>
        <p:nvSpPr>
          <p:cNvPr id="12" name="Text 9"/>
          <p:cNvSpPr/>
          <p:nvPr/>
        </p:nvSpPr>
        <p:spPr>
          <a:xfrm>
            <a:off x="7932777" y="4175998"/>
            <a:ext cx="1675567" cy="28432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highlight>
                  <a:srgbClr val="4B1E01"/>
                </a:highlight>
                <a:latin typeface="Consolas" pitchFamily="34" charset="0"/>
                <a:ea typeface="Consolas" pitchFamily="34" charset="-122"/>
                <a:cs typeface="Consolas" pitchFamily="34" charset="-120"/>
              </a:rPr>
              <a:t>u</a:t>
            </a:r>
            <a:r>
              <a:rPr lang="en-US" sz="1350" dirty="0">
                <a:solidFill>
                  <a:srgbClr val="E5E0DF"/>
                </a:solidFill>
                <a:latin typeface="Roboto" pitchFamily="34" charset="0"/>
                <a:ea typeface="Roboto" pitchFamily="34" charset="-122"/>
                <a:cs typeface="Roboto" pitchFamily="34" charset="-120"/>
              </a:rPr>
              <a:t>, </a:t>
            </a:r>
            <a:r>
              <a:rPr lang="en-US" sz="1350" dirty="0">
                <a:solidFill>
                  <a:srgbClr val="E5E0DF"/>
                </a:solidFill>
                <a:highlight>
                  <a:srgbClr val="4B1E01"/>
                </a:highlight>
                <a:latin typeface="Consolas" pitchFamily="34" charset="0"/>
                <a:ea typeface="Consolas" pitchFamily="34" charset="-122"/>
                <a:cs typeface="Consolas" pitchFamily="34" charset="-120"/>
              </a:rPr>
              <a:t>g</a:t>
            </a:r>
            <a:r>
              <a:rPr lang="en-US" sz="1350" dirty="0">
                <a:solidFill>
                  <a:srgbClr val="E5E0DF"/>
                </a:solidFill>
                <a:latin typeface="Roboto" pitchFamily="34" charset="0"/>
                <a:ea typeface="Roboto" pitchFamily="34" charset="-122"/>
                <a:cs typeface="Roboto" pitchFamily="34" charset="-120"/>
              </a:rPr>
              <a:t>, </a:t>
            </a:r>
            <a:r>
              <a:rPr lang="en-US" sz="1350" dirty="0">
                <a:solidFill>
                  <a:srgbClr val="E5E0DF"/>
                </a:solidFill>
                <a:highlight>
                  <a:srgbClr val="4B1E01"/>
                </a:highlight>
                <a:latin typeface="Consolas" pitchFamily="34" charset="0"/>
                <a:ea typeface="Consolas" pitchFamily="34" charset="-122"/>
                <a:cs typeface="Consolas" pitchFamily="34" charset="-120"/>
              </a:rPr>
              <a:t>r</a:t>
            </a:r>
            <a:r>
              <a:rPr lang="en-US" sz="1350" dirty="0">
                <a:solidFill>
                  <a:srgbClr val="E5E0DF"/>
                </a:solidFill>
                <a:latin typeface="Roboto" pitchFamily="34" charset="0"/>
                <a:ea typeface="Roboto" pitchFamily="34" charset="-122"/>
                <a:cs typeface="Roboto" pitchFamily="34" charset="-120"/>
              </a:rPr>
              <a:t>, </a:t>
            </a:r>
            <a:r>
              <a:rPr lang="en-US" sz="1350" dirty="0">
                <a:solidFill>
                  <a:srgbClr val="E5E0DF"/>
                </a:solidFill>
                <a:highlight>
                  <a:srgbClr val="4B1E01"/>
                </a:highlight>
                <a:latin typeface="Consolas" pitchFamily="34" charset="0"/>
                <a:ea typeface="Consolas" pitchFamily="34" charset="-122"/>
                <a:cs typeface="Consolas" pitchFamily="34" charset="-120"/>
              </a:rPr>
              <a:t>i</a:t>
            </a:r>
            <a:r>
              <a:rPr lang="en-US" sz="1350" dirty="0">
                <a:solidFill>
                  <a:srgbClr val="E5E0DF"/>
                </a:solidFill>
                <a:latin typeface="Roboto" pitchFamily="34" charset="0"/>
                <a:ea typeface="Roboto" pitchFamily="34" charset="-122"/>
                <a:cs typeface="Roboto" pitchFamily="34" charset="-120"/>
              </a:rPr>
              <a:t>, </a:t>
            </a:r>
            <a:r>
              <a:rPr lang="en-US" sz="1350" dirty="0">
                <a:solidFill>
                  <a:srgbClr val="E5E0DF"/>
                </a:solidFill>
                <a:highlight>
                  <a:srgbClr val="4B1E01"/>
                </a:highlight>
                <a:latin typeface="Consolas" pitchFamily="34" charset="0"/>
                <a:ea typeface="Consolas" pitchFamily="34" charset="-122"/>
                <a:cs typeface="Consolas" pitchFamily="34" charset="-120"/>
              </a:rPr>
              <a:t>z</a:t>
            </a:r>
            <a:endParaRPr lang="en-US" sz="1350" dirty="0"/>
          </a:p>
        </p:txBody>
      </p:sp>
      <p:sp>
        <p:nvSpPr>
          <p:cNvPr id="13" name="Text 10"/>
          <p:cNvSpPr/>
          <p:nvPr/>
        </p:nvSpPr>
        <p:spPr>
          <a:xfrm>
            <a:off x="9961959" y="4175998"/>
            <a:ext cx="1671757"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Numerical</a:t>
            </a:r>
            <a:endParaRPr lang="en-US" sz="1350" dirty="0"/>
          </a:p>
        </p:txBody>
      </p:sp>
      <p:sp>
        <p:nvSpPr>
          <p:cNvPr id="14" name="Text 11"/>
          <p:cNvSpPr/>
          <p:nvPr/>
        </p:nvSpPr>
        <p:spPr>
          <a:xfrm>
            <a:off x="11987332" y="4175998"/>
            <a:ext cx="1675567" cy="553403"/>
          </a:xfrm>
          <a:prstGeom prst="rect">
            <a:avLst/>
          </a:prstGeom>
          <a:noFill/>
          <a:ln/>
        </p:spPr>
        <p:txBody>
          <a:bodyPr wrap="squar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Magnitude in SDSS photometric bands</a:t>
            </a:r>
            <a:endParaRPr lang="en-US" sz="1350" dirty="0"/>
          </a:p>
        </p:txBody>
      </p:sp>
      <p:sp>
        <p:nvSpPr>
          <p:cNvPr id="15" name="Shape 12"/>
          <p:cNvSpPr/>
          <p:nvPr/>
        </p:nvSpPr>
        <p:spPr>
          <a:xfrm>
            <a:off x="7751445" y="4952048"/>
            <a:ext cx="6092785" cy="806529"/>
          </a:xfrm>
          <a:prstGeom prst="roundRect">
            <a:avLst>
              <a:gd name="adj" fmla="val 19309"/>
            </a:avLst>
          </a:prstGeom>
          <a:noFill/>
          <a:ln w="7620">
            <a:solidFill>
              <a:srgbClr val="FFFFFF">
                <a:alpha val="24000"/>
              </a:srgbClr>
            </a:solidFill>
            <a:prstDash val="solid"/>
          </a:ln>
        </p:spPr>
      </p:sp>
      <p:sp>
        <p:nvSpPr>
          <p:cNvPr id="16" name="Shape 13"/>
          <p:cNvSpPr/>
          <p:nvPr/>
        </p:nvSpPr>
        <p:spPr>
          <a:xfrm>
            <a:off x="7759065" y="4959668"/>
            <a:ext cx="6076831" cy="791289"/>
          </a:xfrm>
          <a:prstGeom prst="rect">
            <a:avLst/>
          </a:prstGeom>
          <a:solidFill>
            <a:srgbClr val="FFFFFF">
              <a:alpha val="4000"/>
            </a:srgbClr>
          </a:solidFill>
          <a:ln/>
        </p:spPr>
      </p:sp>
      <p:sp>
        <p:nvSpPr>
          <p:cNvPr id="17" name="Text 14"/>
          <p:cNvSpPr/>
          <p:nvPr/>
        </p:nvSpPr>
        <p:spPr>
          <a:xfrm>
            <a:off x="7932777" y="5070991"/>
            <a:ext cx="1675567" cy="28432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highlight>
                  <a:srgbClr val="4B1E01"/>
                </a:highlight>
                <a:latin typeface="Consolas" pitchFamily="34" charset="0"/>
                <a:ea typeface="Consolas" pitchFamily="34" charset="-122"/>
                <a:cs typeface="Consolas" pitchFamily="34" charset="-120"/>
              </a:rPr>
              <a:t>u_g</a:t>
            </a:r>
            <a:r>
              <a:rPr lang="en-US" sz="1350" dirty="0">
                <a:solidFill>
                  <a:srgbClr val="E5E0DF"/>
                </a:solidFill>
                <a:latin typeface="Roboto" pitchFamily="34" charset="0"/>
                <a:ea typeface="Roboto" pitchFamily="34" charset="-122"/>
                <a:cs typeface="Roboto" pitchFamily="34" charset="-120"/>
              </a:rPr>
              <a:t>, </a:t>
            </a:r>
            <a:r>
              <a:rPr lang="en-US" sz="1350" dirty="0">
                <a:solidFill>
                  <a:srgbClr val="E5E0DF"/>
                </a:solidFill>
                <a:highlight>
                  <a:srgbClr val="4B1E01"/>
                </a:highlight>
                <a:latin typeface="Consolas" pitchFamily="34" charset="0"/>
                <a:ea typeface="Consolas" pitchFamily="34" charset="-122"/>
                <a:cs typeface="Consolas" pitchFamily="34" charset="-120"/>
              </a:rPr>
              <a:t>g_r</a:t>
            </a:r>
            <a:r>
              <a:rPr lang="en-US" sz="1350" dirty="0">
                <a:solidFill>
                  <a:srgbClr val="E5E0DF"/>
                </a:solidFill>
                <a:latin typeface="Roboto" pitchFamily="34" charset="0"/>
                <a:ea typeface="Roboto" pitchFamily="34" charset="-122"/>
                <a:cs typeface="Roboto" pitchFamily="34" charset="-120"/>
              </a:rPr>
              <a:t>, </a:t>
            </a:r>
            <a:r>
              <a:rPr lang="en-US" sz="1350" dirty="0">
                <a:solidFill>
                  <a:srgbClr val="E5E0DF"/>
                </a:solidFill>
                <a:highlight>
                  <a:srgbClr val="4B1E01"/>
                </a:highlight>
                <a:latin typeface="Consolas" pitchFamily="34" charset="0"/>
                <a:ea typeface="Consolas" pitchFamily="34" charset="-122"/>
                <a:cs typeface="Consolas" pitchFamily="34" charset="-120"/>
              </a:rPr>
              <a:t>r_i</a:t>
            </a:r>
            <a:r>
              <a:rPr lang="en-US" sz="1350" dirty="0">
                <a:solidFill>
                  <a:srgbClr val="E5E0DF"/>
                </a:solidFill>
                <a:latin typeface="Roboto" pitchFamily="34" charset="0"/>
                <a:ea typeface="Roboto" pitchFamily="34" charset="-122"/>
                <a:cs typeface="Roboto" pitchFamily="34" charset="-120"/>
              </a:rPr>
              <a:t>, </a:t>
            </a:r>
            <a:r>
              <a:rPr lang="en-US" sz="1350" dirty="0">
                <a:solidFill>
                  <a:srgbClr val="E5E0DF"/>
                </a:solidFill>
                <a:highlight>
                  <a:srgbClr val="4B1E01"/>
                </a:highlight>
                <a:latin typeface="Consolas" pitchFamily="34" charset="0"/>
                <a:ea typeface="Consolas" pitchFamily="34" charset="-122"/>
                <a:cs typeface="Consolas" pitchFamily="34" charset="-120"/>
              </a:rPr>
              <a:t>i_z</a:t>
            </a:r>
            <a:endParaRPr lang="en-US" sz="1350" dirty="0"/>
          </a:p>
        </p:txBody>
      </p:sp>
      <p:sp>
        <p:nvSpPr>
          <p:cNvPr id="18" name="Text 15"/>
          <p:cNvSpPr/>
          <p:nvPr/>
        </p:nvSpPr>
        <p:spPr>
          <a:xfrm>
            <a:off x="9961959" y="5070991"/>
            <a:ext cx="1671757"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Numerical</a:t>
            </a:r>
            <a:endParaRPr lang="en-US" sz="1350" dirty="0"/>
          </a:p>
        </p:txBody>
      </p:sp>
      <p:sp>
        <p:nvSpPr>
          <p:cNvPr id="19" name="Text 16"/>
          <p:cNvSpPr/>
          <p:nvPr/>
        </p:nvSpPr>
        <p:spPr>
          <a:xfrm>
            <a:off x="11987332" y="5070991"/>
            <a:ext cx="1675567" cy="568643"/>
          </a:xfrm>
          <a:prstGeom prst="rect">
            <a:avLst/>
          </a:prstGeom>
          <a:noFill/>
          <a:ln/>
        </p:spPr>
        <p:txBody>
          <a:bodyPr wrap="squar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Color indices (e.g., </a:t>
            </a:r>
            <a:r>
              <a:rPr lang="en-US" sz="1350" dirty="0">
                <a:solidFill>
                  <a:srgbClr val="E5E0DF"/>
                </a:solidFill>
                <a:highlight>
                  <a:srgbClr val="4B1E01"/>
                </a:highlight>
                <a:latin typeface="Consolas" pitchFamily="34" charset="0"/>
                <a:ea typeface="Consolas" pitchFamily="34" charset="-122"/>
                <a:cs typeface="Consolas" pitchFamily="34" charset="-120"/>
              </a:rPr>
              <a:t>u - g</a:t>
            </a:r>
            <a:r>
              <a:rPr lang="en-US" sz="1350" dirty="0">
                <a:solidFill>
                  <a:srgbClr val="E5E0DF"/>
                </a:solidFill>
                <a:latin typeface="Roboto" pitchFamily="34" charset="0"/>
                <a:ea typeface="Roboto" pitchFamily="34" charset="-122"/>
                <a:cs typeface="Roboto" pitchFamily="34" charset="-120"/>
              </a:rPr>
              <a:t>, </a:t>
            </a:r>
            <a:r>
              <a:rPr lang="en-US" sz="1350" dirty="0">
                <a:solidFill>
                  <a:srgbClr val="E5E0DF"/>
                </a:solidFill>
                <a:highlight>
                  <a:srgbClr val="4B1E01"/>
                </a:highlight>
                <a:latin typeface="Consolas" pitchFamily="34" charset="0"/>
                <a:ea typeface="Consolas" pitchFamily="34" charset="-122"/>
                <a:cs typeface="Consolas" pitchFamily="34" charset="-120"/>
              </a:rPr>
              <a:t>g - r</a:t>
            </a:r>
            <a:r>
              <a:rPr lang="en-US" sz="1350" dirty="0">
                <a:solidFill>
                  <a:srgbClr val="E5E0DF"/>
                </a:solidFill>
                <a:latin typeface="Roboto" pitchFamily="34" charset="0"/>
                <a:ea typeface="Roboto" pitchFamily="34" charset="-122"/>
                <a:cs typeface="Roboto" pitchFamily="34" charset="-120"/>
              </a:rPr>
              <a:t>)</a:t>
            </a:r>
            <a:endParaRPr lang="en-US" sz="1350" dirty="0"/>
          </a:p>
        </p:txBody>
      </p:sp>
      <p:sp>
        <p:nvSpPr>
          <p:cNvPr id="20" name="Shape 17"/>
          <p:cNvSpPr/>
          <p:nvPr/>
        </p:nvSpPr>
        <p:spPr>
          <a:xfrm>
            <a:off x="7492008" y="4057055"/>
            <a:ext cx="22860" cy="1701522"/>
          </a:xfrm>
          <a:prstGeom prst="rect">
            <a:avLst/>
          </a:prstGeom>
          <a:solidFill>
            <a:srgbClr val="FC8337"/>
          </a:solidFill>
          <a:ln/>
        </p:spPr>
      </p:sp>
      <p:sp>
        <p:nvSpPr>
          <p:cNvPr id="21" name="Shape 18"/>
          <p:cNvSpPr/>
          <p:nvPr/>
        </p:nvSpPr>
        <p:spPr>
          <a:xfrm>
            <a:off x="613172" y="5869900"/>
            <a:ext cx="13404056" cy="499348"/>
          </a:xfrm>
          <a:prstGeom prst="rect">
            <a:avLst/>
          </a:prstGeom>
          <a:solidFill>
            <a:srgbClr val="FFFFFF">
              <a:alpha val="4000"/>
            </a:srgbClr>
          </a:solidFill>
          <a:ln/>
        </p:spPr>
      </p:sp>
      <p:sp>
        <p:nvSpPr>
          <p:cNvPr id="22" name="Text 19"/>
          <p:cNvSpPr/>
          <p:nvPr/>
        </p:nvSpPr>
        <p:spPr>
          <a:xfrm>
            <a:off x="786170" y="5981224"/>
            <a:ext cx="6352223"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Target Variable</a:t>
            </a:r>
            <a:endParaRPr lang="en-US" sz="1350" dirty="0"/>
          </a:p>
        </p:txBody>
      </p:sp>
      <p:sp>
        <p:nvSpPr>
          <p:cNvPr id="23" name="Text 20"/>
          <p:cNvSpPr/>
          <p:nvPr/>
        </p:nvSpPr>
        <p:spPr>
          <a:xfrm>
            <a:off x="7492008" y="5981224"/>
            <a:ext cx="6352223"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class (Star, Galaxy, Quasar)</a:t>
            </a:r>
            <a:endParaRPr lang="en-US" sz="1350" dirty="0"/>
          </a:p>
        </p:txBody>
      </p:sp>
      <p:sp>
        <p:nvSpPr>
          <p:cNvPr id="24" name="Shape 21"/>
          <p:cNvSpPr/>
          <p:nvPr/>
        </p:nvSpPr>
        <p:spPr>
          <a:xfrm>
            <a:off x="613172" y="6369248"/>
            <a:ext cx="13404056" cy="499348"/>
          </a:xfrm>
          <a:prstGeom prst="rect">
            <a:avLst/>
          </a:prstGeom>
          <a:solidFill>
            <a:srgbClr val="000000">
              <a:alpha val="4000"/>
            </a:srgbClr>
          </a:solidFill>
          <a:ln/>
        </p:spPr>
      </p:sp>
      <p:sp>
        <p:nvSpPr>
          <p:cNvPr id="25" name="Text 22"/>
          <p:cNvSpPr/>
          <p:nvPr/>
        </p:nvSpPr>
        <p:spPr>
          <a:xfrm>
            <a:off x="786170" y="6480572"/>
            <a:ext cx="6352223"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Size</a:t>
            </a:r>
            <a:endParaRPr lang="en-US" sz="1350" dirty="0"/>
          </a:p>
        </p:txBody>
      </p:sp>
      <p:sp>
        <p:nvSpPr>
          <p:cNvPr id="26" name="Text 23"/>
          <p:cNvSpPr/>
          <p:nvPr/>
        </p:nvSpPr>
        <p:spPr>
          <a:xfrm>
            <a:off x="7492008" y="6480572"/>
            <a:ext cx="6352223"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The dataset contains 100,000 rows, rows and 18 columns</a:t>
            </a:r>
            <a:endParaRPr lang="en-US" sz="1350" dirty="0"/>
          </a:p>
        </p:txBody>
      </p:sp>
      <p:sp>
        <p:nvSpPr>
          <p:cNvPr id="27" name="Shape 24"/>
          <p:cNvSpPr/>
          <p:nvPr/>
        </p:nvSpPr>
        <p:spPr>
          <a:xfrm>
            <a:off x="613172" y="6868597"/>
            <a:ext cx="13404056" cy="879753"/>
          </a:xfrm>
          <a:prstGeom prst="rect">
            <a:avLst/>
          </a:prstGeom>
          <a:solidFill>
            <a:srgbClr val="FFFFFF">
              <a:alpha val="4000"/>
            </a:srgbClr>
          </a:solidFill>
          <a:ln/>
        </p:spPr>
      </p:sp>
      <p:sp>
        <p:nvSpPr>
          <p:cNvPr id="28" name="Text 25"/>
          <p:cNvSpPr/>
          <p:nvPr/>
        </p:nvSpPr>
        <p:spPr>
          <a:xfrm>
            <a:off x="786170" y="6979920"/>
            <a:ext cx="6352223"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Missing values</a:t>
            </a:r>
            <a:endParaRPr lang="en-US" sz="1350" dirty="0"/>
          </a:p>
        </p:txBody>
      </p:sp>
      <p:sp>
        <p:nvSpPr>
          <p:cNvPr id="29" name="Text 26"/>
          <p:cNvSpPr/>
          <p:nvPr/>
        </p:nvSpPr>
        <p:spPr>
          <a:xfrm>
            <a:off x="7492008" y="6979920"/>
            <a:ext cx="6352223" cy="276701"/>
          </a:xfrm>
          <a:prstGeom prst="rect">
            <a:avLst/>
          </a:prstGeom>
          <a:noFill/>
          <a:ln/>
        </p:spPr>
        <p:txBody>
          <a:bodyPr wrap="none" lIns="0" tIns="0" rIns="0" bIns="0" rtlCol="0" anchor="t"/>
          <a:lstStyle/>
          <a:p>
            <a:pPr marL="0" indent="0" algn="l">
              <a:lnSpc>
                <a:spcPts val="2150"/>
              </a:lnSpc>
              <a:buNone/>
            </a:pPr>
            <a:r>
              <a:rPr lang="en-US" sz="1350" dirty="0">
                <a:solidFill>
                  <a:srgbClr val="E5E0DF"/>
                </a:solidFill>
                <a:latin typeface="Roboto" pitchFamily="34" charset="0"/>
                <a:ea typeface="Roboto" pitchFamily="34" charset="-122"/>
                <a:cs typeface="Roboto" pitchFamily="34" charset="-120"/>
              </a:rPr>
              <a:t>No missing values but has 1 row with values -9999(due to sensor error).</a:t>
            </a:r>
            <a:endParaRPr lang="en-US" sz="1350" dirty="0"/>
          </a:p>
        </p:txBody>
      </p:sp>
      <p:sp>
        <p:nvSpPr>
          <p:cNvPr id="30" name="Text 27"/>
          <p:cNvSpPr/>
          <p:nvPr/>
        </p:nvSpPr>
        <p:spPr>
          <a:xfrm>
            <a:off x="7492008" y="7360325"/>
            <a:ext cx="6352223" cy="276701"/>
          </a:xfrm>
          <a:prstGeom prst="rect">
            <a:avLst/>
          </a:prstGeom>
          <a:noFill/>
          <a:ln/>
        </p:spPr>
        <p:txBody>
          <a:bodyPr wrap="none" lIns="0" tIns="0" rIns="0" bIns="0" rtlCol="0" anchor="t"/>
          <a:lstStyle/>
          <a:p>
            <a:pPr marL="0" indent="0" algn="l">
              <a:lnSpc>
                <a:spcPts val="2150"/>
              </a:lnSpc>
              <a:buNone/>
            </a:pPr>
            <a:endParaRPr lang="en-US" sz="13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4359" y="459105"/>
            <a:ext cx="7472720" cy="6856928"/>
          </a:xfrm>
          <a:prstGeom prst="rect">
            <a:avLst/>
          </a:prstGeom>
        </p:spPr>
      </p:pic>
      <p:sp>
        <p:nvSpPr>
          <p:cNvPr id="3" name="Text 0"/>
          <p:cNvSpPr/>
          <p:nvPr/>
        </p:nvSpPr>
        <p:spPr>
          <a:xfrm>
            <a:off x="584359" y="7503795"/>
            <a:ext cx="13461683" cy="267176"/>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5E0DF"/>
                </a:solidFill>
                <a:latin typeface="Roboto" pitchFamily="34" charset="0"/>
                <a:ea typeface="Roboto" pitchFamily="34" charset="-122"/>
                <a:cs typeface="Roboto" pitchFamily="34" charset="-120"/>
              </a:rPr>
              <a:t>Code for SVM</a:t>
            </a:r>
            <a:endParaRPr lang="en-US" sz="13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40331" y="819626"/>
            <a:ext cx="7549634" cy="6015871"/>
          </a:xfrm>
          <a:prstGeom prst="rect">
            <a:avLst/>
          </a:prstGeom>
        </p:spPr>
      </p:pic>
      <p:sp>
        <p:nvSpPr>
          <p:cNvPr id="3" name="Text 0"/>
          <p:cNvSpPr/>
          <p:nvPr/>
        </p:nvSpPr>
        <p:spPr>
          <a:xfrm>
            <a:off x="10587276" y="772120"/>
            <a:ext cx="3310295" cy="2707958"/>
          </a:xfrm>
          <a:prstGeom prst="rect">
            <a:avLst/>
          </a:prstGeom>
          <a:noFill/>
          <a:ln/>
        </p:spPr>
        <p:txBody>
          <a:bodyPr wrap="square" lIns="0" tIns="0" rIns="0" bIns="0" rtlCol="0" anchor="t"/>
          <a:lstStyle/>
          <a:p>
            <a:pPr marL="0" indent="0" algn="l">
              <a:lnSpc>
                <a:spcPts val="2650"/>
              </a:lnSpc>
              <a:buNone/>
            </a:pPr>
            <a:r>
              <a:rPr lang="en-US" sz="1650" b="1" dirty="0">
                <a:solidFill>
                  <a:srgbClr val="E5E0DF"/>
                </a:solidFill>
                <a:latin typeface="Roboto" pitchFamily="34" charset="0"/>
                <a:ea typeface="Roboto" pitchFamily="34" charset="-122"/>
                <a:cs typeface="Roboto" pitchFamily="34" charset="-120"/>
              </a:rPr>
              <a:t>This is the confusion matrix</a:t>
            </a:r>
            <a:r>
              <a:rPr lang="en-US" sz="1650" dirty="0">
                <a:solidFill>
                  <a:srgbClr val="E5E0DF"/>
                </a:solidFill>
                <a:latin typeface="Roboto" pitchFamily="34" charset="0"/>
                <a:ea typeface="Roboto" pitchFamily="34" charset="-122"/>
                <a:cs typeface="Roboto" pitchFamily="34" charset="-120"/>
              </a:rPr>
              <a:t> for a </a:t>
            </a:r>
            <a:r>
              <a:rPr lang="en-US" sz="1650" b="1" dirty="0">
                <a:solidFill>
                  <a:srgbClr val="E5E0DF"/>
                </a:solidFill>
                <a:latin typeface="Roboto" pitchFamily="34" charset="0"/>
                <a:ea typeface="Roboto" pitchFamily="34" charset="-122"/>
                <a:cs typeface="Roboto" pitchFamily="34" charset="-120"/>
              </a:rPr>
              <a:t>Support Vector Machine (SVM)</a:t>
            </a:r>
            <a:r>
              <a:rPr lang="en-US" sz="1650" dirty="0">
                <a:solidFill>
                  <a:srgbClr val="E5E0DF"/>
                </a:solidFill>
                <a:latin typeface="Roboto" pitchFamily="34" charset="0"/>
                <a:ea typeface="Roboto" pitchFamily="34" charset="-122"/>
                <a:cs typeface="Roboto" pitchFamily="34" charset="-120"/>
              </a:rPr>
              <a:t> classifier using an </a:t>
            </a:r>
            <a:r>
              <a:rPr lang="en-US" sz="1650" b="1" dirty="0">
                <a:solidFill>
                  <a:srgbClr val="E5E0DF"/>
                </a:solidFill>
                <a:latin typeface="Roboto" pitchFamily="34" charset="0"/>
                <a:ea typeface="Roboto" pitchFamily="34" charset="-122"/>
                <a:cs typeface="Roboto" pitchFamily="34" charset="-120"/>
              </a:rPr>
              <a:t>RBF (Radial Basis Function) kernel</a:t>
            </a:r>
            <a:r>
              <a:rPr lang="en-US" sz="1650" dirty="0">
                <a:solidFill>
                  <a:srgbClr val="E5E0DF"/>
                </a:solidFill>
                <a:latin typeface="Roboto" pitchFamily="34" charset="0"/>
                <a:ea typeface="Roboto" pitchFamily="34" charset="-122"/>
                <a:cs typeface="Roboto" pitchFamily="34" charset="-120"/>
              </a:rPr>
              <a:t>. It evaluates how well the model classified three types of astronomical objects: </a:t>
            </a:r>
            <a:r>
              <a:rPr lang="en-US" sz="1650" b="1" dirty="0">
                <a:solidFill>
                  <a:srgbClr val="E5E0DF"/>
                </a:solidFill>
                <a:latin typeface="Roboto" pitchFamily="34" charset="0"/>
                <a:ea typeface="Roboto" pitchFamily="34" charset="-122"/>
                <a:cs typeface="Roboto" pitchFamily="34" charset="-120"/>
              </a:rPr>
              <a:t>GALAXY</a:t>
            </a:r>
            <a:r>
              <a:rPr lang="en-US" sz="1650" dirty="0">
                <a:solidFill>
                  <a:srgbClr val="E5E0DF"/>
                </a:solidFill>
                <a:latin typeface="Roboto" pitchFamily="34" charset="0"/>
                <a:ea typeface="Roboto" pitchFamily="34" charset="-122"/>
                <a:cs typeface="Roboto" pitchFamily="34" charset="-120"/>
              </a:rPr>
              <a:t>, </a:t>
            </a:r>
            <a:r>
              <a:rPr lang="en-US" sz="1650" b="1" dirty="0">
                <a:solidFill>
                  <a:srgbClr val="E5E0DF"/>
                </a:solidFill>
                <a:latin typeface="Roboto" pitchFamily="34" charset="0"/>
                <a:ea typeface="Roboto" pitchFamily="34" charset="-122"/>
                <a:cs typeface="Roboto" pitchFamily="34" charset="-120"/>
              </a:rPr>
              <a:t>QSO (quasi-stellar object)</a:t>
            </a:r>
            <a:r>
              <a:rPr lang="en-US" sz="1650" dirty="0">
                <a:solidFill>
                  <a:srgbClr val="E5E0DF"/>
                </a:solidFill>
                <a:latin typeface="Roboto" pitchFamily="34" charset="0"/>
                <a:ea typeface="Roboto" pitchFamily="34" charset="-122"/>
                <a:cs typeface="Roboto" pitchFamily="34" charset="-120"/>
              </a:rPr>
              <a:t>, and </a:t>
            </a:r>
            <a:r>
              <a:rPr lang="en-US" sz="1650" b="1" dirty="0">
                <a:solidFill>
                  <a:srgbClr val="E5E0DF"/>
                </a:solidFill>
                <a:latin typeface="Roboto" pitchFamily="34" charset="0"/>
                <a:ea typeface="Roboto" pitchFamily="34" charset="-122"/>
                <a:cs typeface="Roboto" pitchFamily="34" charset="-120"/>
              </a:rPr>
              <a:t>STAR</a:t>
            </a:r>
            <a:r>
              <a:rPr lang="en-US" sz="1650" dirty="0">
                <a:solidFill>
                  <a:srgbClr val="E5E0DF"/>
                </a:solidFill>
                <a:latin typeface="Roboto" pitchFamily="34" charset="0"/>
                <a:ea typeface="Roboto" pitchFamily="34" charset="-122"/>
                <a:cs typeface="Roboto" pitchFamily="34" charset="-120"/>
              </a:rPr>
              <a:t>.</a:t>
            </a:r>
            <a:endParaRPr lang="en-US" sz="1650" dirty="0"/>
          </a:p>
        </p:txBody>
      </p:sp>
      <p:sp>
        <p:nvSpPr>
          <p:cNvPr id="4" name="Text 1"/>
          <p:cNvSpPr/>
          <p:nvPr/>
        </p:nvSpPr>
        <p:spPr>
          <a:xfrm>
            <a:off x="740331" y="7311271"/>
            <a:ext cx="13149739" cy="338495"/>
          </a:xfrm>
          <a:prstGeom prst="rect">
            <a:avLst/>
          </a:prstGeom>
          <a:noFill/>
          <a:ln/>
        </p:spPr>
        <p:txBody>
          <a:bodyPr wrap="none" lIns="0" tIns="0" rIns="0" bIns="0" rtlCol="0" anchor="t"/>
          <a:lstStyle/>
          <a:p>
            <a:pPr marL="342900" indent="-342900" algn="l">
              <a:lnSpc>
                <a:spcPts val="2650"/>
              </a:lnSpc>
              <a:buSzPct val="100000"/>
              <a:buChar char="•"/>
            </a:pPr>
            <a:r>
              <a:rPr lang="en-US" sz="1650" i="1" dirty="0">
                <a:solidFill>
                  <a:srgbClr val="E5E0DF"/>
                </a:solidFill>
                <a:latin typeface="Roboto" pitchFamily="34" charset="0"/>
                <a:ea typeface="Roboto" pitchFamily="34" charset="-122"/>
                <a:cs typeface="Roboto" pitchFamily="34" charset="-120"/>
              </a:rPr>
              <a:t>Figure 19: Confusion Matrix</a:t>
            </a:r>
            <a:endParaRPr lang="en-US" sz="16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793790" y="990838"/>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FFFFFF"/>
                </a:solidFill>
                <a:latin typeface="Saira Medium" pitchFamily="34" charset="0"/>
                <a:ea typeface="Saira Medium" pitchFamily="34" charset="-122"/>
                <a:cs typeface="Saira Medium" pitchFamily="34" charset="-120"/>
              </a:rPr>
              <a:t>Interpretation:</a:t>
            </a:r>
            <a:endParaRPr lang="en-US" sz="2650" dirty="0"/>
          </a:p>
        </p:txBody>
      </p:sp>
      <p:sp>
        <p:nvSpPr>
          <p:cNvPr id="3" name="Text 1"/>
          <p:cNvSpPr/>
          <p:nvPr/>
        </p:nvSpPr>
        <p:spPr>
          <a:xfrm>
            <a:off x="793790" y="186975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Diagonal values</a:t>
            </a:r>
            <a:r>
              <a:rPr lang="en-US" sz="1750" dirty="0">
                <a:solidFill>
                  <a:srgbClr val="E5E0DF"/>
                </a:solidFill>
                <a:latin typeface="Roboto" pitchFamily="34" charset="0"/>
                <a:ea typeface="Roboto" pitchFamily="34" charset="-122"/>
                <a:cs typeface="Roboto" pitchFamily="34" charset="-120"/>
              </a:rPr>
              <a:t> (top-left to bottom-right) are </a:t>
            </a:r>
            <a:r>
              <a:rPr lang="en-US" sz="1750" b="1" dirty="0">
                <a:solidFill>
                  <a:srgbClr val="E5E0DF"/>
                </a:solidFill>
                <a:latin typeface="Roboto" pitchFamily="34" charset="0"/>
                <a:ea typeface="Roboto" pitchFamily="34" charset="-122"/>
                <a:cs typeface="Roboto" pitchFamily="34" charset="-120"/>
              </a:rPr>
              <a:t>correct predictions</a:t>
            </a:r>
            <a:r>
              <a:rPr lang="en-US" sz="1750" dirty="0">
                <a:solidFill>
                  <a:srgbClr val="E5E0DF"/>
                </a:solidFill>
                <a:latin typeface="Roboto" pitchFamily="34" charset="0"/>
                <a:ea typeface="Roboto" pitchFamily="34" charset="-122"/>
                <a:cs typeface="Roboto" pitchFamily="34" charset="-120"/>
              </a:rPr>
              <a:t>:</a:t>
            </a:r>
            <a:endParaRPr lang="en-US" sz="1750" dirty="0"/>
          </a:p>
        </p:txBody>
      </p:sp>
      <p:sp>
        <p:nvSpPr>
          <p:cNvPr id="4" name="Text 2"/>
          <p:cNvSpPr/>
          <p:nvPr/>
        </p:nvSpPr>
        <p:spPr>
          <a:xfrm>
            <a:off x="793790" y="2311956"/>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16,779 galaxies correctly predicted as galaxies.</a:t>
            </a:r>
            <a:endParaRPr lang="en-US" sz="1750" dirty="0"/>
          </a:p>
        </p:txBody>
      </p:sp>
      <p:sp>
        <p:nvSpPr>
          <p:cNvPr id="5" name="Text 3"/>
          <p:cNvSpPr/>
          <p:nvPr/>
        </p:nvSpPr>
        <p:spPr>
          <a:xfrm>
            <a:off x="793790" y="2754154"/>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4,210 QSOs correctly predicted as QSOs.</a:t>
            </a:r>
            <a:endParaRPr lang="en-US" sz="1750" dirty="0"/>
          </a:p>
        </p:txBody>
      </p:sp>
      <p:sp>
        <p:nvSpPr>
          <p:cNvPr id="6" name="Text 4"/>
          <p:cNvSpPr/>
          <p:nvPr/>
        </p:nvSpPr>
        <p:spPr>
          <a:xfrm>
            <a:off x="793790" y="3196352"/>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4,540 stars correctly predicted as stars.</a:t>
            </a:r>
            <a:endParaRPr lang="en-US" sz="1750" dirty="0"/>
          </a:p>
        </p:txBody>
      </p:sp>
      <p:sp>
        <p:nvSpPr>
          <p:cNvPr id="7" name="Text 5"/>
          <p:cNvSpPr/>
          <p:nvPr/>
        </p:nvSpPr>
        <p:spPr>
          <a:xfrm>
            <a:off x="793790" y="363855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Off-diagonal values</a:t>
            </a:r>
            <a:r>
              <a:rPr lang="en-US" sz="1750" dirty="0">
                <a:solidFill>
                  <a:srgbClr val="E5E0DF"/>
                </a:solidFill>
                <a:latin typeface="Roboto" pitchFamily="34" charset="0"/>
                <a:ea typeface="Roboto" pitchFamily="34" charset="-122"/>
                <a:cs typeface="Roboto" pitchFamily="34" charset="-120"/>
              </a:rPr>
              <a:t> are </a:t>
            </a:r>
            <a:r>
              <a:rPr lang="en-US" sz="1750" b="1" dirty="0">
                <a:solidFill>
                  <a:srgbClr val="E5E0DF"/>
                </a:solidFill>
                <a:latin typeface="Roboto" pitchFamily="34" charset="0"/>
                <a:ea typeface="Roboto" pitchFamily="34" charset="-122"/>
                <a:cs typeface="Roboto" pitchFamily="34" charset="-120"/>
              </a:rPr>
              <a:t>misclassifications</a:t>
            </a:r>
            <a:r>
              <a:rPr lang="en-US" sz="1750" dirty="0">
                <a:solidFill>
                  <a:srgbClr val="E5E0DF"/>
                </a:solidFill>
                <a:latin typeface="Roboto" pitchFamily="34" charset="0"/>
                <a:ea typeface="Roboto" pitchFamily="34" charset="-122"/>
                <a:cs typeface="Roboto" pitchFamily="34" charset="-120"/>
              </a:rPr>
              <a:t>:</a:t>
            </a:r>
            <a:endParaRPr lang="en-US" sz="1750" dirty="0"/>
          </a:p>
        </p:txBody>
      </p:sp>
      <p:sp>
        <p:nvSpPr>
          <p:cNvPr id="8" name="Text 6"/>
          <p:cNvSpPr/>
          <p:nvPr/>
        </p:nvSpPr>
        <p:spPr>
          <a:xfrm>
            <a:off x="793790" y="4080748"/>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820 QSOs were misclassified as galaxies.</a:t>
            </a:r>
            <a:endParaRPr lang="en-US" sz="1750" dirty="0"/>
          </a:p>
        </p:txBody>
      </p:sp>
      <p:sp>
        <p:nvSpPr>
          <p:cNvPr id="9" name="Text 7"/>
          <p:cNvSpPr/>
          <p:nvPr/>
        </p:nvSpPr>
        <p:spPr>
          <a:xfrm>
            <a:off x="793790" y="4522946"/>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576 galaxies were misclassified as stars.</a:t>
            </a:r>
            <a:endParaRPr lang="en-US" sz="1750" dirty="0"/>
          </a:p>
        </p:txBody>
      </p:sp>
      <p:sp>
        <p:nvSpPr>
          <p:cNvPr id="10" name="Text 8"/>
          <p:cNvSpPr/>
          <p:nvPr/>
        </p:nvSpPr>
        <p:spPr>
          <a:xfrm>
            <a:off x="793790" y="4965144"/>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416 stars were misclassified as QSOs, etc.</a:t>
            </a:r>
            <a:endParaRPr lang="en-US" sz="1750" dirty="0"/>
          </a:p>
        </p:txBody>
      </p:sp>
      <p:sp>
        <p:nvSpPr>
          <p:cNvPr id="11" name="Text 9"/>
          <p:cNvSpPr/>
          <p:nvPr/>
        </p:nvSpPr>
        <p:spPr>
          <a:xfrm>
            <a:off x="793790" y="5668208"/>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FFFFFF"/>
                </a:solidFill>
                <a:latin typeface="Saira Medium" pitchFamily="34" charset="0"/>
                <a:ea typeface="Saira Medium" pitchFamily="34" charset="-122"/>
                <a:cs typeface="Saira Medium" pitchFamily="34" charset="-120"/>
              </a:rPr>
              <a:t>Overall:</a:t>
            </a:r>
            <a:endParaRPr lang="en-US" sz="2650" dirty="0"/>
          </a:p>
        </p:txBody>
      </p:sp>
      <p:sp>
        <p:nvSpPr>
          <p:cNvPr id="12" name="Text 10"/>
          <p:cNvSpPr/>
          <p:nvPr/>
        </p:nvSpPr>
        <p:spPr>
          <a:xfrm>
            <a:off x="793790" y="643366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The model performs best on </a:t>
            </a:r>
            <a:r>
              <a:rPr lang="en-US" sz="1750" b="1" dirty="0">
                <a:solidFill>
                  <a:srgbClr val="E5E0DF"/>
                </a:solidFill>
                <a:latin typeface="Roboto" pitchFamily="34" charset="0"/>
                <a:ea typeface="Roboto" pitchFamily="34" charset="-122"/>
                <a:cs typeface="Roboto" pitchFamily="34" charset="-120"/>
              </a:rPr>
              <a:t>GALAXY</a:t>
            </a:r>
            <a:r>
              <a:rPr lang="en-US" sz="1750" dirty="0">
                <a:solidFill>
                  <a:srgbClr val="E5E0DF"/>
                </a:solidFill>
                <a:latin typeface="Roboto" pitchFamily="34" charset="0"/>
                <a:ea typeface="Roboto" pitchFamily="34" charset="-122"/>
                <a:cs typeface="Roboto" pitchFamily="34" charset="-120"/>
              </a:rPr>
              <a:t> classification (highest correct count).</a:t>
            </a:r>
            <a:endParaRPr lang="en-US" sz="1750" dirty="0"/>
          </a:p>
        </p:txBody>
      </p:sp>
      <p:sp>
        <p:nvSpPr>
          <p:cNvPr id="13" name="Text 11"/>
          <p:cNvSpPr/>
          <p:nvPr/>
        </p:nvSpPr>
        <p:spPr>
          <a:xfrm>
            <a:off x="793790" y="687585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It struggles more with </a:t>
            </a:r>
            <a:r>
              <a:rPr lang="en-US" sz="1750" b="1" dirty="0">
                <a:solidFill>
                  <a:srgbClr val="E5E0DF"/>
                </a:solidFill>
                <a:latin typeface="Roboto" pitchFamily="34" charset="0"/>
                <a:ea typeface="Roboto" pitchFamily="34" charset="-122"/>
                <a:cs typeface="Roboto" pitchFamily="34" charset="-120"/>
              </a:rPr>
              <a:t>QSO</a:t>
            </a:r>
            <a:r>
              <a:rPr lang="en-US" sz="1750" dirty="0">
                <a:solidFill>
                  <a:srgbClr val="E5E0DF"/>
                </a:solidFill>
                <a:latin typeface="Roboto" pitchFamily="34" charset="0"/>
                <a:ea typeface="Roboto" pitchFamily="34" charset="-122"/>
                <a:cs typeface="Roboto" pitchFamily="34" charset="-120"/>
              </a:rPr>
              <a:t> and </a:t>
            </a:r>
            <a:r>
              <a:rPr lang="en-US" sz="1750" b="1" dirty="0">
                <a:solidFill>
                  <a:srgbClr val="E5E0DF"/>
                </a:solidFill>
                <a:latin typeface="Roboto" pitchFamily="34" charset="0"/>
                <a:ea typeface="Roboto" pitchFamily="34" charset="-122"/>
                <a:cs typeface="Roboto" pitchFamily="34" charset="-120"/>
              </a:rPr>
              <a:t>STAR</a:t>
            </a:r>
            <a:r>
              <a:rPr lang="en-US" sz="1750" dirty="0">
                <a:solidFill>
                  <a:srgbClr val="E5E0DF"/>
                </a:solidFill>
                <a:latin typeface="Roboto" pitchFamily="34" charset="0"/>
                <a:ea typeface="Roboto" pitchFamily="34" charset="-122"/>
                <a:cs typeface="Roboto" pitchFamily="34" charset="-120"/>
              </a:rPr>
              <a:t>, especially confusing them with </a:t>
            </a:r>
            <a:r>
              <a:rPr lang="en-US" sz="1750" b="1" dirty="0">
                <a:solidFill>
                  <a:srgbClr val="E5E0DF"/>
                </a:solidFill>
                <a:latin typeface="Roboto" pitchFamily="34" charset="0"/>
                <a:ea typeface="Roboto" pitchFamily="34" charset="-122"/>
                <a:cs typeface="Roboto" pitchFamily="34" charset="-120"/>
              </a:rPr>
              <a:t>GALAXY</a:t>
            </a:r>
            <a:endParaRPr lang="en-US" sz="1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591383" y="464582"/>
            <a:ext cx="2534483" cy="316825"/>
          </a:xfrm>
          <a:prstGeom prst="rect">
            <a:avLst/>
          </a:prstGeom>
          <a:noFill/>
          <a:ln/>
        </p:spPr>
        <p:txBody>
          <a:bodyPr wrap="none" lIns="0" tIns="0" rIns="0" bIns="0" rtlCol="0" anchor="t"/>
          <a:lstStyle/>
          <a:p>
            <a:pPr marL="0" indent="0" algn="l">
              <a:lnSpc>
                <a:spcPts val="2450"/>
              </a:lnSpc>
              <a:buNone/>
            </a:pPr>
            <a:r>
              <a:rPr lang="en-US" sz="1950" b="1" dirty="0">
                <a:solidFill>
                  <a:srgbClr val="FFFFFF"/>
                </a:solidFill>
                <a:latin typeface="Saira Medium" pitchFamily="34" charset="0"/>
                <a:ea typeface="Saira Medium" pitchFamily="34" charset="-122"/>
                <a:cs typeface="Saira Medium" pitchFamily="34" charset="-120"/>
              </a:rPr>
              <a:t>Accuracy</a:t>
            </a:r>
            <a:endParaRPr lang="en-US" sz="1950" dirty="0"/>
          </a:p>
        </p:txBody>
      </p:sp>
      <p:pic>
        <p:nvPicPr>
          <p:cNvPr id="3" name="Image 0" descr="preencoded.png"/>
          <p:cNvPicPr>
            <a:picLocks noChangeAspect="1"/>
          </p:cNvPicPr>
          <p:nvPr/>
        </p:nvPicPr>
        <p:blipFill>
          <a:blip r:embed="rId3"/>
          <a:stretch>
            <a:fillRect/>
          </a:stretch>
        </p:blipFill>
        <p:spPr>
          <a:xfrm>
            <a:off x="591383" y="1119307"/>
            <a:ext cx="12620030" cy="950000"/>
          </a:xfrm>
          <a:prstGeom prst="rect">
            <a:avLst/>
          </a:prstGeom>
        </p:spPr>
      </p:pic>
      <p:pic>
        <p:nvPicPr>
          <p:cNvPr id="4" name="Image 1" descr="preencoded.png"/>
          <p:cNvPicPr>
            <a:picLocks noChangeAspect="1"/>
          </p:cNvPicPr>
          <p:nvPr/>
        </p:nvPicPr>
        <p:blipFill>
          <a:blip r:embed="rId4"/>
          <a:stretch>
            <a:fillRect/>
          </a:stretch>
        </p:blipFill>
        <p:spPr>
          <a:xfrm>
            <a:off x="591383" y="2259330"/>
            <a:ext cx="3060263" cy="751165"/>
          </a:xfrm>
          <a:prstGeom prst="rect">
            <a:avLst/>
          </a:prstGeom>
        </p:spPr>
      </p:pic>
      <p:sp>
        <p:nvSpPr>
          <p:cNvPr id="5" name="Text 1"/>
          <p:cNvSpPr/>
          <p:nvPr/>
        </p:nvSpPr>
        <p:spPr>
          <a:xfrm>
            <a:off x="591383" y="3263860"/>
            <a:ext cx="2534483" cy="316825"/>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Saira Medium" pitchFamily="34" charset="0"/>
                <a:ea typeface="Saira Medium" pitchFamily="34" charset="-122"/>
                <a:cs typeface="Saira Medium" pitchFamily="34" charset="-120"/>
              </a:rPr>
              <a:t>​Precision</a:t>
            </a:r>
            <a:endParaRPr lang="en-US" sz="1950" dirty="0"/>
          </a:p>
        </p:txBody>
      </p:sp>
      <p:pic>
        <p:nvPicPr>
          <p:cNvPr id="6" name="Image 2" descr="preencoded.png"/>
          <p:cNvPicPr>
            <a:picLocks noChangeAspect="1"/>
          </p:cNvPicPr>
          <p:nvPr/>
        </p:nvPicPr>
        <p:blipFill>
          <a:blip r:embed="rId5"/>
          <a:stretch>
            <a:fillRect/>
          </a:stretch>
        </p:blipFill>
        <p:spPr>
          <a:xfrm>
            <a:off x="591383" y="4024074"/>
            <a:ext cx="9843968" cy="4347686"/>
          </a:xfrm>
          <a:prstGeom prst="rect">
            <a:avLst/>
          </a:prstGeom>
        </p:spPr>
      </p:pic>
      <p:sp>
        <p:nvSpPr>
          <p:cNvPr id="7" name="Text 2"/>
          <p:cNvSpPr/>
          <p:nvPr/>
        </p:nvSpPr>
        <p:spPr>
          <a:xfrm>
            <a:off x="10855166" y="3986093"/>
            <a:ext cx="3191351" cy="270272"/>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8" name="Image 3" descr="preencoded.png"/>
          <p:cNvPicPr>
            <a:picLocks noChangeAspect="1"/>
          </p:cNvPicPr>
          <p:nvPr/>
        </p:nvPicPr>
        <p:blipFill>
          <a:blip r:embed="rId6"/>
          <a:stretch>
            <a:fillRect/>
          </a:stretch>
        </p:blipFill>
        <p:spPr>
          <a:xfrm>
            <a:off x="10855166" y="4446389"/>
            <a:ext cx="2766893" cy="109823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793790" y="1547336"/>
            <a:ext cx="9715738" cy="425291"/>
          </a:xfrm>
          <a:prstGeom prst="rect">
            <a:avLst/>
          </a:prstGeom>
          <a:noFill/>
          <a:ln/>
        </p:spPr>
        <p:txBody>
          <a:bodyPr wrap="none" lIns="0" tIns="0" rIns="0" bIns="0" rtlCol="0" anchor="t"/>
          <a:lstStyle/>
          <a:p>
            <a:pPr marL="0" indent="0" algn="l">
              <a:lnSpc>
                <a:spcPts val="3300"/>
              </a:lnSpc>
              <a:buNone/>
            </a:pPr>
            <a:r>
              <a:rPr lang="en-US" sz="2650" b="1" dirty="0">
                <a:solidFill>
                  <a:srgbClr val="FFFFFF"/>
                </a:solidFill>
                <a:latin typeface="Saira Medium" pitchFamily="34" charset="0"/>
                <a:ea typeface="Saira Medium" pitchFamily="34" charset="-122"/>
                <a:cs typeface="Saira Medium" pitchFamily="34" charset="-120"/>
              </a:rPr>
              <a:t>Recall                                                                  F1-Score (per class)</a:t>
            </a:r>
            <a:endParaRPr lang="en-US" sz="2650" dirty="0"/>
          </a:p>
        </p:txBody>
      </p:sp>
      <p:pic>
        <p:nvPicPr>
          <p:cNvPr id="3" name="Image 0" descr="preencoded.png"/>
          <p:cNvPicPr>
            <a:picLocks noChangeAspect="1"/>
          </p:cNvPicPr>
          <p:nvPr/>
        </p:nvPicPr>
        <p:blipFill>
          <a:blip r:embed="rId3"/>
          <a:stretch>
            <a:fillRect/>
          </a:stretch>
        </p:blipFill>
        <p:spPr>
          <a:xfrm>
            <a:off x="793790" y="2482929"/>
            <a:ext cx="6516529" cy="3105983"/>
          </a:xfrm>
          <a:prstGeom prst="rect">
            <a:avLst/>
          </a:prstGeom>
        </p:spPr>
      </p:pic>
      <p:pic>
        <p:nvPicPr>
          <p:cNvPr id="4" name="Image 1" descr="preencoded.png"/>
          <p:cNvPicPr>
            <a:picLocks noChangeAspect="1"/>
          </p:cNvPicPr>
          <p:nvPr/>
        </p:nvPicPr>
        <p:blipFill>
          <a:blip r:embed="rId4"/>
          <a:stretch>
            <a:fillRect/>
          </a:stretch>
        </p:blipFill>
        <p:spPr>
          <a:xfrm>
            <a:off x="6125885" y="5844064"/>
            <a:ext cx="1184434" cy="582930"/>
          </a:xfrm>
          <a:prstGeom prst="rect">
            <a:avLst/>
          </a:prstGeom>
        </p:spPr>
      </p:pic>
      <p:pic>
        <p:nvPicPr>
          <p:cNvPr id="5" name="Image 2" descr="preencoded.png"/>
          <p:cNvPicPr>
            <a:picLocks noChangeAspect="1"/>
          </p:cNvPicPr>
          <p:nvPr/>
        </p:nvPicPr>
        <p:blipFill>
          <a:blip r:embed="rId5"/>
          <a:stretch>
            <a:fillRect/>
          </a:stretch>
        </p:blipFill>
        <p:spPr>
          <a:xfrm>
            <a:off x="7871341" y="2482929"/>
            <a:ext cx="4851559" cy="877967"/>
          </a:xfrm>
          <a:prstGeom prst="rect">
            <a:avLst/>
          </a:prstGeom>
        </p:spPr>
      </p:pic>
      <p:pic>
        <p:nvPicPr>
          <p:cNvPr id="6" name="Image 3" descr="preencoded.png"/>
          <p:cNvPicPr>
            <a:picLocks noChangeAspect="1"/>
          </p:cNvPicPr>
          <p:nvPr/>
        </p:nvPicPr>
        <p:blipFill>
          <a:blip r:embed="rId6"/>
          <a:stretch>
            <a:fillRect/>
          </a:stretch>
        </p:blipFill>
        <p:spPr>
          <a:xfrm>
            <a:off x="7871341" y="3616047"/>
            <a:ext cx="2381607" cy="1043226"/>
          </a:xfrm>
          <a:prstGeom prst="rect">
            <a:avLst/>
          </a:prstGeom>
        </p:spPr>
      </p:pic>
      <p:sp>
        <p:nvSpPr>
          <p:cNvPr id="7" name="Text 1"/>
          <p:cNvSpPr/>
          <p:nvPr/>
        </p:nvSpPr>
        <p:spPr>
          <a:xfrm>
            <a:off x="7871341" y="4914424"/>
            <a:ext cx="5972770"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793790" y="2262426"/>
            <a:ext cx="800576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Integrated K-Means Clustering</a:t>
            </a:r>
            <a:endParaRPr lang="en-US" sz="4450" dirty="0"/>
          </a:p>
        </p:txBody>
      </p:sp>
      <p:sp>
        <p:nvSpPr>
          <p:cNvPr id="3" name="Text 1"/>
          <p:cNvSpPr/>
          <p:nvPr/>
        </p:nvSpPr>
        <p:spPr>
          <a:xfrm>
            <a:off x="793790" y="3424833"/>
            <a:ext cx="13042821" cy="37052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We applied </a:t>
            </a:r>
            <a:r>
              <a:rPr lang="en-US" sz="1750" b="1" dirty="0">
                <a:solidFill>
                  <a:srgbClr val="E5E0DF"/>
                </a:solidFill>
                <a:latin typeface="Roboto" pitchFamily="34" charset="0"/>
                <a:ea typeface="Roboto" pitchFamily="34" charset="-122"/>
                <a:cs typeface="Roboto" pitchFamily="34" charset="-120"/>
              </a:rPr>
              <a:t>K-Means clustering</a:t>
            </a:r>
            <a:r>
              <a:rPr lang="en-US" sz="1750" dirty="0">
                <a:solidFill>
                  <a:srgbClr val="E5E0DF"/>
                </a:solidFill>
                <a:latin typeface="Roboto" pitchFamily="34" charset="0"/>
                <a:ea typeface="Roboto" pitchFamily="34" charset="-122"/>
                <a:cs typeface="Roboto" pitchFamily="34" charset="-120"/>
              </a:rPr>
              <a:t>, an unsupervised learning algorithm, to the prepared color features (</a:t>
            </a:r>
            <a:r>
              <a:rPr lang="en-US" sz="1750" dirty="0">
                <a:solidFill>
                  <a:srgbClr val="E5E0DF"/>
                </a:solidFill>
                <a:highlight>
                  <a:srgbClr val="4B1E01"/>
                </a:highlight>
                <a:latin typeface="Consolas" pitchFamily="34" charset="0"/>
                <a:ea typeface="Consolas" pitchFamily="34" charset="-122"/>
                <a:cs typeface="Consolas" pitchFamily="34" charset="-120"/>
              </a:rPr>
              <a:t>X</a:t>
            </a:r>
            <a:r>
              <a:rPr lang="en-US" sz="1750" dirty="0">
                <a:solidFill>
                  <a:srgbClr val="E5E0DF"/>
                </a:solidFill>
                <a:latin typeface="Roboto" pitchFamily="34" charset="0"/>
                <a:ea typeface="Roboto" pitchFamily="34" charset="-122"/>
                <a:cs typeface="Roboto" pitchFamily="34" charset="-120"/>
              </a:rPr>
              <a:t>).</a:t>
            </a:r>
            <a:endParaRPr lang="en-US" sz="1750" dirty="0"/>
          </a:p>
        </p:txBody>
      </p:sp>
      <p:sp>
        <p:nvSpPr>
          <p:cNvPr id="4" name="Text 2"/>
          <p:cNvSpPr/>
          <p:nvPr/>
        </p:nvSpPr>
        <p:spPr>
          <a:xfrm>
            <a:off x="793790" y="4050506"/>
            <a:ext cx="13042821" cy="74104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It attempts to group the celestial objects into </a:t>
            </a:r>
            <a:r>
              <a:rPr lang="en-US" sz="1750" dirty="0">
                <a:solidFill>
                  <a:srgbClr val="E5E0DF"/>
                </a:solidFill>
                <a:highlight>
                  <a:srgbClr val="4B1E01"/>
                </a:highlight>
                <a:latin typeface="Consolas" pitchFamily="34" charset="0"/>
                <a:ea typeface="Consolas" pitchFamily="34" charset="-122"/>
                <a:cs typeface="Consolas" pitchFamily="34" charset="-120"/>
              </a:rPr>
              <a:t>3</a:t>
            </a:r>
            <a:r>
              <a:rPr lang="en-US" sz="1750" dirty="0">
                <a:solidFill>
                  <a:srgbClr val="E5E0DF"/>
                </a:solidFill>
                <a:latin typeface="Roboto" pitchFamily="34" charset="0"/>
                <a:ea typeface="Roboto" pitchFamily="34" charset="-122"/>
                <a:cs typeface="Roboto" pitchFamily="34" charset="-120"/>
              </a:rPr>
              <a:t> clusters (assuming these correspond to the known 'Star', 'Galaxy', and 'QSO' classes) purely based on the similarity of their spectral characteristics, without using the </a:t>
            </a:r>
            <a:r>
              <a:rPr lang="en-US" sz="1750" dirty="0">
                <a:solidFill>
                  <a:srgbClr val="E5E0DF"/>
                </a:solidFill>
                <a:highlight>
                  <a:srgbClr val="4B1E01"/>
                </a:highlight>
                <a:latin typeface="Consolas" pitchFamily="34" charset="0"/>
                <a:ea typeface="Consolas" pitchFamily="34" charset="-122"/>
                <a:cs typeface="Consolas" pitchFamily="34" charset="-120"/>
              </a:rPr>
              <a:t>class</a:t>
            </a:r>
            <a:r>
              <a:rPr lang="en-US" sz="1750" dirty="0">
                <a:solidFill>
                  <a:srgbClr val="E5E0DF"/>
                </a:solidFill>
                <a:latin typeface="Roboto" pitchFamily="34" charset="0"/>
                <a:ea typeface="Roboto" pitchFamily="34" charset="-122"/>
                <a:cs typeface="Roboto" pitchFamily="34" charset="-120"/>
              </a:rPr>
              <a:t> labels.</a:t>
            </a:r>
            <a:endParaRPr lang="en-US" sz="1750" dirty="0"/>
          </a:p>
        </p:txBody>
      </p:sp>
      <p:sp>
        <p:nvSpPr>
          <p:cNvPr id="5" name="Text 3"/>
          <p:cNvSpPr/>
          <p:nvPr/>
        </p:nvSpPr>
        <p:spPr>
          <a:xfrm>
            <a:off x="793790" y="4870847"/>
            <a:ext cx="13042821" cy="109632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The subsequent scatter plot visualizes these discovered clusters in a 2D space (using </a:t>
            </a:r>
            <a:r>
              <a:rPr lang="en-US" sz="1750" dirty="0">
                <a:solidFill>
                  <a:srgbClr val="E5E0DF"/>
                </a:solidFill>
                <a:highlight>
                  <a:srgbClr val="4B1E01"/>
                </a:highlight>
                <a:latin typeface="Consolas" pitchFamily="34" charset="0"/>
                <a:ea typeface="Consolas" pitchFamily="34" charset="-122"/>
                <a:cs typeface="Consolas" pitchFamily="34" charset="-120"/>
              </a:rPr>
              <a:t>u_g</a:t>
            </a:r>
            <a:r>
              <a:rPr lang="en-US" sz="1750" dirty="0">
                <a:solidFill>
                  <a:srgbClr val="E5E0DF"/>
                </a:solidFill>
                <a:latin typeface="Roboto" pitchFamily="34" charset="0"/>
                <a:ea typeface="Roboto" pitchFamily="34" charset="-122"/>
                <a:cs typeface="Roboto" pitchFamily="34" charset="-120"/>
              </a:rPr>
              <a:t> and </a:t>
            </a:r>
            <a:r>
              <a:rPr lang="en-US" sz="1750" dirty="0">
                <a:solidFill>
                  <a:srgbClr val="E5E0DF"/>
                </a:solidFill>
                <a:highlight>
                  <a:srgbClr val="4B1E01"/>
                </a:highlight>
                <a:latin typeface="Consolas" pitchFamily="34" charset="0"/>
                <a:ea typeface="Consolas" pitchFamily="34" charset="-122"/>
                <a:cs typeface="Consolas" pitchFamily="34" charset="-120"/>
              </a:rPr>
              <a:t>g_r</a:t>
            </a:r>
            <a:r>
              <a:rPr lang="en-US" sz="1750" dirty="0">
                <a:solidFill>
                  <a:srgbClr val="E5E0DF"/>
                </a:solidFill>
                <a:latin typeface="Roboto" pitchFamily="34" charset="0"/>
                <a:ea typeface="Roboto" pitchFamily="34" charset="-122"/>
                <a:cs typeface="Roboto" pitchFamily="34" charset="-120"/>
              </a:rPr>
              <a:t> as axes), helping to understand if the data naturally forms distinct groupings. This can reveal inherent structures in the data or validate the natural separation of different object types.</a:t>
            </a:r>
            <a:endParaRPr lang="en-US" sz="1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78775" y="535067"/>
            <a:ext cx="8340328" cy="6630948"/>
          </a:xfrm>
          <a:prstGeom prst="rect">
            <a:avLst/>
          </a:prstGeom>
        </p:spPr>
      </p:pic>
      <p:sp>
        <p:nvSpPr>
          <p:cNvPr id="3" name="Text 0"/>
          <p:cNvSpPr/>
          <p:nvPr/>
        </p:nvSpPr>
        <p:spPr>
          <a:xfrm>
            <a:off x="678775" y="7384137"/>
            <a:ext cx="13272849" cy="310277"/>
          </a:xfrm>
          <a:prstGeom prst="rect">
            <a:avLst/>
          </a:prstGeom>
          <a:noFill/>
          <a:ln/>
        </p:spPr>
        <p:txBody>
          <a:bodyPr wrap="none" lIns="0" tIns="0" rIns="0" bIns="0" rtlCol="0" anchor="t"/>
          <a:lstStyle/>
          <a:p>
            <a:pPr marL="342900" indent="-342900" algn="l">
              <a:lnSpc>
                <a:spcPts val="2400"/>
              </a:lnSpc>
              <a:buSzPct val="100000"/>
              <a:buChar char="•"/>
            </a:pPr>
            <a:r>
              <a:rPr lang="en-US" sz="1500" i="1" dirty="0">
                <a:solidFill>
                  <a:srgbClr val="E5E0DF"/>
                </a:solidFill>
                <a:latin typeface="Roboto" pitchFamily="34" charset="0"/>
                <a:ea typeface="Roboto" pitchFamily="34" charset="-122"/>
                <a:cs typeface="Roboto" pitchFamily="34" charset="-120"/>
              </a:rPr>
              <a:t>Figure 20: KMeans Clustering</a:t>
            </a:r>
            <a:endParaRPr lang="en-US" sz="15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503998"/>
            <a:ext cx="5746194" cy="4466273"/>
          </a:xfrm>
          <a:prstGeom prst="rect">
            <a:avLst/>
          </a:prstGeom>
        </p:spPr>
      </p:pic>
      <p:pic>
        <p:nvPicPr>
          <p:cNvPr id="3" name="Image 1" descr="preencoded.png"/>
          <p:cNvPicPr>
            <a:picLocks noChangeAspect="1"/>
          </p:cNvPicPr>
          <p:nvPr/>
        </p:nvPicPr>
        <p:blipFill>
          <a:blip r:embed="rId4"/>
          <a:stretch>
            <a:fillRect/>
          </a:stretch>
        </p:blipFill>
        <p:spPr>
          <a:xfrm>
            <a:off x="8415218" y="1503998"/>
            <a:ext cx="4397931" cy="4036457"/>
          </a:xfrm>
          <a:prstGeom prst="rect">
            <a:avLst/>
          </a:prstGeom>
        </p:spPr>
      </p:pic>
      <p:sp>
        <p:nvSpPr>
          <p:cNvPr id="4" name="Text 0"/>
          <p:cNvSpPr/>
          <p:nvPr/>
        </p:nvSpPr>
        <p:spPr>
          <a:xfrm>
            <a:off x="8415218" y="5795605"/>
            <a:ext cx="5428893"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1"/>
          <p:cNvSpPr/>
          <p:nvPr/>
        </p:nvSpPr>
        <p:spPr>
          <a:xfrm>
            <a:off x="793790" y="661773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Code for KMeans Clustering</a:t>
            </a:r>
            <a:endParaRPr lang="en-US" sz="17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32409"/>
          </a:xfrm>
          <a:prstGeom prst="rect">
            <a:avLst/>
          </a:prstGeom>
        </p:spPr>
      </p:pic>
      <p:sp>
        <p:nvSpPr>
          <p:cNvPr id="3" name="Text 0"/>
          <p:cNvSpPr/>
          <p:nvPr/>
        </p:nvSpPr>
        <p:spPr>
          <a:xfrm>
            <a:off x="597098" y="2738318"/>
            <a:ext cx="4264938" cy="533043"/>
          </a:xfrm>
          <a:prstGeom prst="rect">
            <a:avLst/>
          </a:prstGeom>
          <a:noFill/>
          <a:ln/>
        </p:spPr>
        <p:txBody>
          <a:bodyPr wrap="none" lIns="0" tIns="0" rIns="0" bIns="0" rtlCol="0" anchor="t"/>
          <a:lstStyle/>
          <a:p>
            <a:pPr marL="0" indent="0" algn="l">
              <a:lnSpc>
                <a:spcPts val="4150"/>
              </a:lnSpc>
              <a:buNone/>
            </a:pPr>
            <a:r>
              <a:rPr lang="en-US" sz="3350" dirty="0">
                <a:solidFill>
                  <a:srgbClr val="FFFFFF"/>
                </a:solidFill>
                <a:latin typeface="Saira Medium" pitchFamily="34" charset="0"/>
                <a:ea typeface="Saira Medium" pitchFamily="34" charset="-122"/>
                <a:cs typeface="Saira Medium" pitchFamily="34" charset="-120"/>
              </a:rPr>
              <a:t>Results and Insights:</a:t>
            </a:r>
            <a:endParaRPr lang="en-US" sz="3350" dirty="0"/>
          </a:p>
        </p:txBody>
      </p:sp>
      <p:sp>
        <p:nvSpPr>
          <p:cNvPr id="4" name="Text 1"/>
          <p:cNvSpPr/>
          <p:nvPr/>
        </p:nvSpPr>
        <p:spPr>
          <a:xfrm>
            <a:off x="597098" y="3527227"/>
            <a:ext cx="13436203" cy="545783"/>
          </a:xfrm>
          <a:prstGeom prst="rect">
            <a:avLst/>
          </a:prstGeom>
          <a:noFill/>
          <a:ln/>
        </p:spPr>
        <p:txBody>
          <a:bodyPr wrap="square" lIns="0" tIns="0" rIns="0" bIns="0" rtlCol="0" anchor="t"/>
          <a:lstStyle/>
          <a:p>
            <a:pPr marL="0" indent="0" algn="ctr">
              <a:lnSpc>
                <a:spcPts val="2100"/>
              </a:lnSpc>
              <a:buNone/>
            </a:pPr>
            <a:r>
              <a:rPr lang="en-US" sz="1300" dirty="0">
                <a:solidFill>
                  <a:srgbClr val="E5E0DF"/>
                </a:solidFill>
                <a:latin typeface="Roboto" pitchFamily="34" charset="0"/>
                <a:ea typeface="Roboto" pitchFamily="34" charset="-122"/>
                <a:cs typeface="Roboto" pitchFamily="34" charset="-120"/>
              </a:rPr>
              <a:t>We learned through a systematic approach involving data preprocessing, extensive exploratory data analysis (EDA), and the application of both unsupervised and supervised machine learning techniques, we have gained significant insights into the star classification dataset.</a:t>
            </a:r>
            <a:endParaRPr lang="en-US" sz="1300" dirty="0"/>
          </a:p>
        </p:txBody>
      </p:sp>
      <p:sp>
        <p:nvSpPr>
          <p:cNvPr id="5" name="Text 2"/>
          <p:cNvSpPr/>
          <p:nvPr/>
        </p:nvSpPr>
        <p:spPr>
          <a:xfrm>
            <a:off x="597098" y="4264819"/>
            <a:ext cx="13436203" cy="272891"/>
          </a:xfrm>
          <a:prstGeom prst="rect">
            <a:avLst/>
          </a:prstGeom>
          <a:noFill/>
          <a:ln/>
        </p:spPr>
        <p:txBody>
          <a:bodyPr wrap="none" lIns="0" tIns="0" rIns="0" bIns="0" rtlCol="0" anchor="t"/>
          <a:lstStyle/>
          <a:p>
            <a:pPr marL="342900" indent="-342900" algn="l">
              <a:lnSpc>
                <a:spcPts val="2100"/>
              </a:lnSpc>
              <a:buSzPct val="100000"/>
              <a:buFont typeface="+mj-lt"/>
              <a:buAutoNum type="arabicPeriod"/>
            </a:pPr>
            <a:r>
              <a:rPr lang="en-US" sz="1300" dirty="0">
                <a:solidFill>
                  <a:srgbClr val="E5E0DF"/>
                </a:solidFill>
                <a:latin typeface="Roboto" pitchFamily="34" charset="0"/>
                <a:ea typeface="Roboto" pitchFamily="34" charset="-122"/>
                <a:cs typeface="Roboto" pitchFamily="34" charset="-120"/>
              </a:rPr>
              <a:t>Our analysis of the star classification project yielded the following precise insights:</a:t>
            </a:r>
            <a:endParaRPr lang="en-US" sz="1300" dirty="0"/>
          </a:p>
        </p:txBody>
      </p:sp>
      <p:sp>
        <p:nvSpPr>
          <p:cNvPr id="6" name="Text 3"/>
          <p:cNvSpPr/>
          <p:nvPr/>
        </p:nvSpPr>
        <p:spPr>
          <a:xfrm>
            <a:off x="597098" y="4597360"/>
            <a:ext cx="13436203" cy="280511"/>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E5E0DF"/>
                </a:solidFill>
                <a:latin typeface="Roboto" pitchFamily="34" charset="0"/>
                <a:ea typeface="Roboto" pitchFamily="34" charset="-122"/>
                <a:cs typeface="Roboto" pitchFamily="34" charset="-120"/>
              </a:rPr>
              <a:t>Data Preparation:</a:t>
            </a:r>
            <a:r>
              <a:rPr lang="en-US" sz="1300" dirty="0">
                <a:solidFill>
                  <a:srgbClr val="E5E0DF"/>
                </a:solidFill>
                <a:latin typeface="Roboto" pitchFamily="34" charset="0"/>
                <a:ea typeface="Roboto" pitchFamily="34" charset="-122"/>
                <a:cs typeface="Roboto" pitchFamily="34" charset="-120"/>
              </a:rPr>
              <a:t> The </a:t>
            </a:r>
            <a:r>
              <a:rPr lang="en-US" sz="1300" dirty="0">
                <a:solidFill>
                  <a:srgbClr val="E5E0DF"/>
                </a:solidFill>
                <a:highlight>
                  <a:srgbClr val="4B1E01"/>
                </a:highlight>
                <a:latin typeface="Consolas" pitchFamily="34" charset="0"/>
                <a:ea typeface="Consolas" pitchFamily="34" charset="-122"/>
                <a:cs typeface="Consolas" pitchFamily="34" charset="-120"/>
              </a:rPr>
              <a:t>star_classification.csv.xlsx</a:t>
            </a:r>
            <a:r>
              <a:rPr lang="en-US" sz="1300" dirty="0">
                <a:solidFill>
                  <a:srgbClr val="E5E0DF"/>
                </a:solidFill>
                <a:latin typeface="Roboto" pitchFamily="34" charset="0"/>
                <a:ea typeface="Roboto" pitchFamily="34" charset="-122"/>
                <a:cs typeface="Roboto" pitchFamily="34" charset="-120"/>
              </a:rPr>
              <a:t> dataset was loaded, cleaned of </a:t>
            </a:r>
            <a:r>
              <a:rPr lang="en-US" sz="1300" dirty="0">
                <a:solidFill>
                  <a:srgbClr val="E5E0DF"/>
                </a:solidFill>
                <a:highlight>
                  <a:srgbClr val="4B1E01"/>
                </a:highlight>
                <a:latin typeface="Consolas" pitchFamily="34" charset="0"/>
                <a:ea typeface="Consolas" pitchFamily="34" charset="-122"/>
                <a:cs typeface="Consolas" pitchFamily="34" charset="-120"/>
              </a:rPr>
              <a:t>-9999.0</a:t>
            </a:r>
            <a:r>
              <a:rPr lang="en-US" sz="1300" dirty="0">
                <a:solidFill>
                  <a:srgbClr val="E5E0DF"/>
                </a:solidFill>
                <a:latin typeface="Roboto" pitchFamily="34" charset="0"/>
                <a:ea typeface="Roboto" pitchFamily="34" charset="-122"/>
                <a:cs typeface="Roboto" pitchFamily="34" charset="-120"/>
              </a:rPr>
              <a:t> placeholders, and enhanced with discriminative 'color features' (</a:t>
            </a:r>
            <a:r>
              <a:rPr lang="en-US" sz="1300" dirty="0">
                <a:solidFill>
                  <a:srgbClr val="E5E0DF"/>
                </a:solidFill>
                <a:highlight>
                  <a:srgbClr val="4B1E01"/>
                </a:highlight>
                <a:latin typeface="Consolas" pitchFamily="34" charset="0"/>
                <a:ea typeface="Consolas" pitchFamily="34" charset="-122"/>
                <a:cs typeface="Consolas" pitchFamily="34" charset="-120"/>
              </a:rPr>
              <a:t>u_g</a:t>
            </a:r>
            <a:r>
              <a:rPr lang="en-US" sz="1300" dirty="0">
                <a:solidFill>
                  <a:srgbClr val="E5E0DF"/>
                </a:solidFill>
                <a:latin typeface="Roboto" pitchFamily="34" charset="0"/>
                <a:ea typeface="Roboto" pitchFamily="34" charset="-122"/>
                <a:cs typeface="Roboto" pitchFamily="34" charset="-120"/>
              </a:rPr>
              <a:t>, </a:t>
            </a:r>
            <a:r>
              <a:rPr lang="en-US" sz="1300" dirty="0">
                <a:solidFill>
                  <a:srgbClr val="E5E0DF"/>
                </a:solidFill>
                <a:highlight>
                  <a:srgbClr val="4B1E01"/>
                </a:highlight>
                <a:latin typeface="Consolas" pitchFamily="34" charset="0"/>
                <a:ea typeface="Consolas" pitchFamily="34" charset="-122"/>
                <a:cs typeface="Consolas" pitchFamily="34" charset="-120"/>
              </a:rPr>
              <a:t>g_r</a:t>
            </a:r>
            <a:r>
              <a:rPr lang="en-US" sz="1300" dirty="0">
                <a:solidFill>
                  <a:srgbClr val="E5E0DF"/>
                </a:solidFill>
                <a:latin typeface="Roboto" pitchFamily="34" charset="0"/>
                <a:ea typeface="Roboto" pitchFamily="34" charset="-122"/>
                <a:cs typeface="Roboto" pitchFamily="34" charset="-120"/>
              </a:rPr>
              <a:t>, etc.).</a:t>
            </a:r>
            <a:endParaRPr lang="en-US" sz="1300" dirty="0"/>
          </a:p>
        </p:txBody>
      </p:sp>
      <p:sp>
        <p:nvSpPr>
          <p:cNvPr id="7" name="Text 4"/>
          <p:cNvSpPr/>
          <p:nvPr/>
        </p:nvSpPr>
        <p:spPr>
          <a:xfrm>
            <a:off x="597098" y="4937522"/>
            <a:ext cx="13436203" cy="54578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E5E0DF"/>
                </a:solidFill>
                <a:latin typeface="Roboto" pitchFamily="34" charset="0"/>
                <a:ea typeface="Roboto" pitchFamily="34" charset="-122"/>
                <a:cs typeface="Roboto" pitchFamily="34" charset="-120"/>
              </a:rPr>
              <a:t>Exploratory Data Analysis (EDA):</a:t>
            </a:r>
            <a:r>
              <a:rPr lang="en-US" sz="1300" dirty="0">
                <a:solidFill>
                  <a:srgbClr val="E5E0DF"/>
                </a:solidFill>
                <a:latin typeface="Roboto" pitchFamily="34" charset="0"/>
                <a:ea typeface="Roboto" pitchFamily="34" charset="-122"/>
                <a:cs typeface="Roboto" pitchFamily="34" charset="-120"/>
              </a:rPr>
              <a:t> Visualizations (histograms, boxplots, pairplots, KDEs, correlation heatmaps) revealed key feature distributions, inter-feature relationships, and crucial insights into how well different celestial classes separate based on spectral properties.</a:t>
            </a:r>
            <a:endParaRPr lang="en-US" sz="1300" dirty="0"/>
          </a:p>
        </p:txBody>
      </p:sp>
      <p:sp>
        <p:nvSpPr>
          <p:cNvPr id="8" name="Text 5"/>
          <p:cNvSpPr/>
          <p:nvPr/>
        </p:nvSpPr>
        <p:spPr>
          <a:xfrm>
            <a:off x="597098" y="5542955"/>
            <a:ext cx="13436203" cy="54578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E5E0DF"/>
                </a:solidFill>
                <a:latin typeface="Roboto" pitchFamily="34" charset="0"/>
                <a:ea typeface="Roboto" pitchFamily="34" charset="-122"/>
                <a:cs typeface="Roboto" pitchFamily="34" charset="-120"/>
              </a:rPr>
              <a:t>K-Means Clustering:</a:t>
            </a:r>
            <a:r>
              <a:rPr lang="en-US" sz="1300" dirty="0">
                <a:solidFill>
                  <a:srgbClr val="E5E0DF"/>
                </a:solidFill>
                <a:latin typeface="Roboto" pitchFamily="34" charset="0"/>
                <a:ea typeface="Roboto" pitchFamily="34" charset="-122"/>
                <a:cs typeface="Roboto" pitchFamily="34" charset="-120"/>
              </a:rPr>
              <a:t> This unsupervised method effectively identified natural groupings within the data, supporting the inherent separability of celestial object types based on their spectral characteristics.</a:t>
            </a:r>
            <a:endParaRPr lang="en-US" sz="1300" dirty="0"/>
          </a:p>
        </p:txBody>
      </p:sp>
      <p:sp>
        <p:nvSpPr>
          <p:cNvPr id="9" name="Text 6"/>
          <p:cNvSpPr/>
          <p:nvPr/>
        </p:nvSpPr>
        <p:spPr>
          <a:xfrm>
            <a:off x="597098" y="6148388"/>
            <a:ext cx="13436203" cy="54578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E5E0DF"/>
                </a:solidFill>
                <a:latin typeface="Roboto" pitchFamily="34" charset="0"/>
                <a:ea typeface="Roboto" pitchFamily="34" charset="-122"/>
                <a:cs typeface="Roboto" pitchFamily="34" charset="-120"/>
              </a:rPr>
              <a:t>SVM Classification:</a:t>
            </a:r>
            <a:r>
              <a:rPr lang="en-US" sz="1300" dirty="0">
                <a:solidFill>
                  <a:srgbClr val="E5E0DF"/>
                </a:solidFill>
                <a:latin typeface="Roboto" pitchFamily="34" charset="0"/>
                <a:ea typeface="Roboto" pitchFamily="34" charset="-122"/>
                <a:cs typeface="Roboto" pitchFamily="34" charset="-120"/>
              </a:rPr>
              <a:t> The Supervised learning model demonstrated strong performance with 0.85 training and test accuracy, indicating robust prediction capability and excellent generalization for classifying celestial objects. The confusion matrix further detailed its class-specific performance.</a:t>
            </a:r>
            <a:endParaRPr lang="en-US" sz="1300" dirty="0"/>
          </a:p>
        </p:txBody>
      </p:sp>
      <p:sp>
        <p:nvSpPr>
          <p:cNvPr id="10" name="Text 7"/>
          <p:cNvSpPr/>
          <p:nvPr/>
        </p:nvSpPr>
        <p:spPr>
          <a:xfrm>
            <a:off x="597098" y="6885980"/>
            <a:ext cx="13436203" cy="272891"/>
          </a:xfrm>
          <a:prstGeom prst="rect">
            <a:avLst/>
          </a:prstGeom>
          <a:noFill/>
          <a:ln/>
        </p:spPr>
        <p:txBody>
          <a:bodyPr wrap="none" lIns="0" tIns="0" rIns="0" bIns="0" rtlCol="0" anchor="t"/>
          <a:lstStyle/>
          <a:p>
            <a:pPr marL="0" indent="0" algn="l">
              <a:lnSpc>
                <a:spcPts val="2100"/>
              </a:lnSpc>
              <a:buNone/>
            </a:pPr>
            <a:endParaRPr lang="en-US" sz="1300" dirty="0"/>
          </a:p>
        </p:txBody>
      </p:sp>
      <p:sp>
        <p:nvSpPr>
          <p:cNvPr id="11" name="Text 8"/>
          <p:cNvSpPr/>
          <p:nvPr/>
        </p:nvSpPr>
        <p:spPr>
          <a:xfrm>
            <a:off x="597098" y="7350681"/>
            <a:ext cx="13436203" cy="272891"/>
          </a:xfrm>
          <a:prstGeom prst="rect">
            <a:avLst/>
          </a:prstGeom>
          <a:noFill/>
          <a:ln/>
        </p:spPr>
        <p:txBody>
          <a:bodyPr wrap="none" lIns="0" tIns="0" rIns="0" bIns="0" rtlCol="0" anchor="t"/>
          <a:lstStyle/>
          <a:p>
            <a:pPr marL="0" indent="0" algn="l">
              <a:lnSpc>
                <a:spcPts val="2100"/>
              </a:lnSpc>
              <a:buNone/>
            </a:pPr>
            <a:endParaRPr lang="en-US" sz="13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708422" y="800576"/>
            <a:ext cx="5179933" cy="632460"/>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Saira Medium" pitchFamily="34" charset="0"/>
                <a:ea typeface="Saira Medium" pitchFamily="34" charset="-122"/>
                <a:cs typeface="Saira Medium" pitchFamily="34" charset="-120"/>
              </a:rPr>
              <a:t>Future Improvements:</a:t>
            </a:r>
            <a:endParaRPr lang="en-US" sz="3950" dirty="0"/>
          </a:p>
        </p:txBody>
      </p:sp>
      <p:sp>
        <p:nvSpPr>
          <p:cNvPr id="3" name="Text 1"/>
          <p:cNvSpPr/>
          <p:nvPr/>
        </p:nvSpPr>
        <p:spPr>
          <a:xfrm>
            <a:off x="708422" y="3026807"/>
            <a:ext cx="3889534" cy="632460"/>
          </a:xfrm>
          <a:prstGeom prst="rect">
            <a:avLst/>
          </a:prstGeom>
          <a:noFill/>
          <a:ln/>
        </p:spPr>
        <p:txBody>
          <a:bodyPr wrap="square" lIns="0" tIns="0" rIns="0" bIns="0" rtlCol="0" anchor="t"/>
          <a:lstStyle/>
          <a:p>
            <a:pPr marL="0" indent="0" algn="r">
              <a:lnSpc>
                <a:spcPts val="2450"/>
              </a:lnSpc>
              <a:buNone/>
            </a:pPr>
            <a:r>
              <a:rPr lang="en-US" sz="1950" b="1" dirty="0">
                <a:solidFill>
                  <a:srgbClr val="E5E0DF"/>
                </a:solidFill>
                <a:latin typeface="Saira Medium" pitchFamily="34" charset="0"/>
                <a:ea typeface="Saira Medium" pitchFamily="34" charset="-122"/>
                <a:cs typeface="Saira Medium" pitchFamily="34" charset="-120"/>
              </a:rPr>
              <a:t>Physics-Informed Feature Engineering &amp; Modeling:</a:t>
            </a:r>
            <a:endParaRPr lang="en-US" sz="1950" dirty="0"/>
          </a:p>
        </p:txBody>
      </p:sp>
      <p:sp>
        <p:nvSpPr>
          <p:cNvPr id="4" name="Text 2"/>
          <p:cNvSpPr/>
          <p:nvPr/>
        </p:nvSpPr>
        <p:spPr>
          <a:xfrm>
            <a:off x="708422" y="3780711"/>
            <a:ext cx="3889534" cy="1619250"/>
          </a:xfrm>
          <a:prstGeom prst="rect">
            <a:avLst/>
          </a:prstGeom>
          <a:noFill/>
          <a:ln/>
        </p:spPr>
        <p:txBody>
          <a:bodyPr wrap="square" lIns="0" tIns="0" rIns="0" bIns="0" rtlCol="0" anchor="t"/>
          <a:lstStyle/>
          <a:p>
            <a:pPr marL="342900" indent="-342900" algn="l">
              <a:lnSpc>
                <a:spcPts val="2550"/>
              </a:lnSpc>
              <a:buSzPct val="100000"/>
              <a:buChar char="•"/>
            </a:pPr>
            <a:r>
              <a:rPr lang="en-US" sz="1550" dirty="0">
                <a:solidFill>
                  <a:srgbClr val="E5E0DF"/>
                </a:solidFill>
                <a:latin typeface="Roboto" pitchFamily="34" charset="0"/>
                <a:ea typeface="Roboto" pitchFamily="34" charset="-122"/>
                <a:cs typeface="Roboto" pitchFamily="34" charset="-120"/>
              </a:rPr>
              <a:t>Integrate domain-specific astrophysical knowledge directly into feature engineering (e.g., creating features based on theoretical stellar evolution tracks or redshift corrections).</a:t>
            </a:r>
            <a:endParaRPr lang="en-US" sz="1550" dirty="0"/>
          </a:p>
        </p:txBody>
      </p:sp>
      <p:sp>
        <p:nvSpPr>
          <p:cNvPr id="5" name="Text 3"/>
          <p:cNvSpPr/>
          <p:nvPr/>
        </p:nvSpPr>
        <p:spPr>
          <a:xfrm>
            <a:off x="708422" y="5470803"/>
            <a:ext cx="3889534" cy="323850"/>
          </a:xfrm>
          <a:prstGeom prst="rect">
            <a:avLst/>
          </a:prstGeom>
          <a:noFill/>
          <a:ln/>
        </p:spPr>
        <p:txBody>
          <a:bodyPr wrap="none" lIns="0" tIns="0" rIns="0" bIns="0" rtlCol="0" anchor="t"/>
          <a:lstStyle/>
          <a:p>
            <a:pPr marL="342900" indent="-342900" algn="l">
              <a:lnSpc>
                <a:spcPts val="2550"/>
              </a:lnSpc>
              <a:buSzPct val="100000"/>
              <a:buChar char="•"/>
            </a:pPr>
            <a:endParaRPr lang="en-US" sz="1550" dirty="0"/>
          </a:p>
        </p:txBody>
      </p:sp>
      <p:sp>
        <p:nvSpPr>
          <p:cNvPr id="6" name="Text 4"/>
          <p:cNvSpPr/>
          <p:nvPr/>
        </p:nvSpPr>
        <p:spPr>
          <a:xfrm>
            <a:off x="708422" y="5916097"/>
            <a:ext cx="3889534" cy="323850"/>
          </a:xfrm>
          <a:prstGeom prst="rect">
            <a:avLst/>
          </a:prstGeom>
          <a:noFill/>
          <a:ln/>
        </p:spPr>
        <p:txBody>
          <a:bodyPr wrap="none" lIns="0" tIns="0" rIns="0" bIns="0" rtlCol="0" anchor="t"/>
          <a:lstStyle/>
          <a:p>
            <a:pPr marL="0" indent="0" algn="r">
              <a:lnSpc>
                <a:spcPts val="2550"/>
              </a:lnSpc>
              <a:buNone/>
            </a:pPr>
            <a:endParaRPr lang="en-US" sz="1550" dirty="0"/>
          </a:p>
        </p:txBody>
      </p:sp>
      <p:pic>
        <p:nvPicPr>
          <p:cNvPr id="7" name="Image 0" descr="preencoded.png"/>
          <p:cNvPicPr>
            <a:picLocks noChangeAspect="1"/>
          </p:cNvPicPr>
          <p:nvPr/>
        </p:nvPicPr>
        <p:blipFill>
          <a:blip r:embed="rId3"/>
          <a:stretch>
            <a:fillRect/>
          </a:stretch>
        </p:blipFill>
        <p:spPr>
          <a:xfrm>
            <a:off x="5002768" y="2321004"/>
            <a:ext cx="4624745" cy="4624745"/>
          </a:xfrm>
          <a:prstGeom prst="rect">
            <a:avLst/>
          </a:prstGeom>
        </p:spPr>
      </p:pic>
      <p:pic>
        <p:nvPicPr>
          <p:cNvPr id="8" name="Image 1" descr="preencoded.png"/>
          <p:cNvPicPr>
            <a:picLocks noChangeAspect="1"/>
          </p:cNvPicPr>
          <p:nvPr/>
        </p:nvPicPr>
        <p:blipFill>
          <a:blip r:embed="rId4"/>
          <a:stretch>
            <a:fillRect/>
          </a:stretch>
        </p:blipFill>
        <p:spPr>
          <a:xfrm>
            <a:off x="5569029" y="4165759"/>
            <a:ext cx="302776" cy="378500"/>
          </a:xfrm>
          <a:prstGeom prst="rect">
            <a:avLst/>
          </a:prstGeom>
        </p:spPr>
      </p:pic>
      <p:sp>
        <p:nvSpPr>
          <p:cNvPr id="9" name="Text 5"/>
          <p:cNvSpPr/>
          <p:nvPr/>
        </p:nvSpPr>
        <p:spPr>
          <a:xfrm>
            <a:off x="9931122" y="1837849"/>
            <a:ext cx="3990856" cy="758904"/>
          </a:xfrm>
          <a:prstGeom prst="rect">
            <a:avLst/>
          </a:prstGeom>
          <a:noFill/>
          <a:ln/>
        </p:spPr>
        <p:txBody>
          <a:bodyPr wrap="square" lIns="0" tIns="0" rIns="0" bIns="0" rtlCol="0" anchor="t"/>
          <a:lstStyle/>
          <a:p>
            <a:pPr marL="0" indent="0" algn="l">
              <a:lnSpc>
                <a:spcPts val="2950"/>
              </a:lnSpc>
              <a:buNone/>
            </a:pPr>
            <a:r>
              <a:rPr lang="en-US" sz="2350" dirty="0">
                <a:solidFill>
                  <a:srgbClr val="E5E0DF"/>
                </a:solidFill>
                <a:latin typeface="Saira Medium" pitchFamily="34" charset="0"/>
                <a:ea typeface="Saira Medium" pitchFamily="34" charset="-122"/>
                <a:cs typeface="Saira Medium" pitchFamily="34" charset="-120"/>
              </a:rPr>
              <a:t>Future Enhancements for Amateur Astronomers</a:t>
            </a:r>
            <a:endParaRPr lang="en-US" sz="2350" dirty="0"/>
          </a:p>
        </p:txBody>
      </p:sp>
      <p:sp>
        <p:nvSpPr>
          <p:cNvPr id="10" name="Text 6"/>
          <p:cNvSpPr/>
          <p:nvPr/>
        </p:nvSpPr>
        <p:spPr>
          <a:xfrm>
            <a:off x="9931122" y="2718197"/>
            <a:ext cx="3990856" cy="1619250"/>
          </a:xfrm>
          <a:prstGeom prst="rect">
            <a:avLst/>
          </a:prstGeom>
          <a:noFill/>
          <a:ln/>
        </p:spPr>
        <p:txBody>
          <a:bodyPr wrap="square" lIns="0" tIns="0" rIns="0" bIns="0" rtlCol="0" anchor="t"/>
          <a:lstStyle/>
          <a:p>
            <a:pPr marL="342900" indent="-342900" algn="l">
              <a:lnSpc>
                <a:spcPts val="2550"/>
              </a:lnSpc>
              <a:buSzPct val="100000"/>
              <a:buFont typeface="+mj-lt"/>
              <a:buAutoNum type="arabicPeriod"/>
            </a:pPr>
            <a:r>
              <a:rPr lang="en-US" sz="1550" b="1" dirty="0">
                <a:solidFill>
                  <a:srgbClr val="E5E0DF"/>
                </a:solidFill>
                <a:latin typeface="Roboto" pitchFamily="34" charset="0"/>
                <a:ea typeface="Roboto" pitchFamily="34" charset="-122"/>
                <a:cs typeface="Roboto" pitchFamily="34" charset="-120"/>
              </a:rPr>
              <a:t>Sharpening Our Celestial Sight:</a:t>
            </a:r>
            <a:r>
              <a:rPr lang="en-US" sz="1550" dirty="0">
                <a:solidFill>
                  <a:srgbClr val="E5E0DF"/>
                </a:solidFill>
                <a:latin typeface="Roboto" pitchFamily="34" charset="0"/>
                <a:ea typeface="Roboto" pitchFamily="34" charset="-122"/>
                <a:cs typeface="Roboto" pitchFamily="34" charset="-120"/>
              </a:rPr>
              <a:t> Refine the model to find even more subtle color 'fingerprints' of objects, enabling super-accurate classification of stars, galaxies, and quasars.</a:t>
            </a:r>
            <a:endParaRPr lang="en-US" sz="1550" dirty="0"/>
          </a:p>
        </p:txBody>
      </p:sp>
      <p:sp>
        <p:nvSpPr>
          <p:cNvPr id="11" name="Text 7"/>
          <p:cNvSpPr/>
          <p:nvPr/>
        </p:nvSpPr>
        <p:spPr>
          <a:xfrm>
            <a:off x="9931122" y="4458891"/>
            <a:ext cx="3990856" cy="323850"/>
          </a:xfrm>
          <a:prstGeom prst="rect">
            <a:avLst/>
          </a:prstGeom>
          <a:noFill/>
          <a:ln/>
        </p:spPr>
        <p:txBody>
          <a:bodyPr wrap="none" lIns="0" tIns="0" rIns="0" bIns="0" rtlCol="0" anchor="t"/>
          <a:lstStyle/>
          <a:p>
            <a:pPr marL="0" indent="0" algn="l">
              <a:lnSpc>
                <a:spcPts val="2550"/>
              </a:lnSpc>
              <a:buNone/>
            </a:pPr>
            <a:endParaRPr lang="en-US" sz="1550" dirty="0"/>
          </a:p>
        </p:txBody>
      </p:sp>
      <p:pic>
        <p:nvPicPr>
          <p:cNvPr id="12" name="Image 2" descr="preencoded.png"/>
          <p:cNvPicPr>
            <a:picLocks noChangeAspect="1"/>
          </p:cNvPicPr>
          <p:nvPr/>
        </p:nvPicPr>
        <p:blipFill>
          <a:blip r:embed="rId5"/>
          <a:stretch>
            <a:fillRect/>
          </a:stretch>
        </p:blipFill>
        <p:spPr>
          <a:xfrm>
            <a:off x="5002768" y="2321004"/>
            <a:ext cx="4624745" cy="4624745"/>
          </a:xfrm>
          <a:prstGeom prst="rect">
            <a:avLst/>
          </a:prstGeom>
        </p:spPr>
      </p:pic>
      <p:pic>
        <p:nvPicPr>
          <p:cNvPr id="13" name="Image 3" descr="preencoded.png"/>
          <p:cNvPicPr>
            <a:picLocks noChangeAspect="1"/>
          </p:cNvPicPr>
          <p:nvPr/>
        </p:nvPicPr>
        <p:blipFill>
          <a:blip r:embed="rId6"/>
          <a:stretch>
            <a:fillRect/>
          </a:stretch>
        </p:blipFill>
        <p:spPr>
          <a:xfrm>
            <a:off x="8201977" y="3202186"/>
            <a:ext cx="302776" cy="378500"/>
          </a:xfrm>
          <a:prstGeom prst="rect">
            <a:avLst/>
          </a:prstGeom>
        </p:spPr>
      </p:pic>
      <p:sp>
        <p:nvSpPr>
          <p:cNvPr id="14" name="Text 8"/>
          <p:cNvSpPr/>
          <p:nvPr/>
        </p:nvSpPr>
        <p:spPr>
          <a:xfrm>
            <a:off x="9931122" y="5086350"/>
            <a:ext cx="3990856" cy="1897380"/>
          </a:xfrm>
          <a:prstGeom prst="rect">
            <a:avLst/>
          </a:prstGeom>
          <a:noFill/>
          <a:ln/>
        </p:spPr>
        <p:txBody>
          <a:bodyPr wrap="square" lIns="0" tIns="0" rIns="0" bIns="0" rtlCol="0" anchor="t"/>
          <a:lstStyle/>
          <a:p>
            <a:pPr marL="0" indent="0" algn="l">
              <a:lnSpc>
                <a:spcPts val="2450"/>
              </a:lnSpc>
              <a:buNone/>
            </a:pPr>
            <a:r>
              <a:rPr lang="en-US" sz="1950" b="1" dirty="0">
                <a:solidFill>
                  <a:srgbClr val="E5E0DF"/>
                </a:solidFill>
                <a:latin typeface="Saira Medium" pitchFamily="34" charset="0"/>
                <a:ea typeface="Saira Medium" pitchFamily="34" charset="-122"/>
                <a:cs typeface="Saira Medium" pitchFamily="34" charset="-120"/>
              </a:rPr>
              <a:t>Enhanced Data Handling:</a:t>
            </a:r>
            <a:r>
              <a:rPr lang="en-US" sz="1950" dirty="0">
                <a:solidFill>
                  <a:srgbClr val="E5E0DF"/>
                </a:solidFill>
                <a:latin typeface="Saira Medium" pitchFamily="34" charset="0"/>
                <a:ea typeface="Saira Medium" pitchFamily="34" charset="-122"/>
                <a:cs typeface="Saira Medium" pitchFamily="34" charset="-120"/>
              </a:rPr>
              <a:t> Improve model fairness by balancing out categories with fewer examples, ensuring all types of objects get a fair chance at accurate classification.</a:t>
            </a:r>
            <a:endParaRPr lang="en-US" sz="1950" dirty="0"/>
          </a:p>
        </p:txBody>
      </p:sp>
      <p:sp>
        <p:nvSpPr>
          <p:cNvPr id="15" name="Text 9"/>
          <p:cNvSpPr/>
          <p:nvPr/>
        </p:nvSpPr>
        <p:spPr>
          <a:xfrm>
            <a:off x="9931122" y="7105174"/>
            <a:ext cx="3990856" cy="323850"/>
          </a:xfrm>
          <a:prstGeom prst="rect">
            <a:avLst/>
          </a:prstGeom>
          <a:noFill/>
          <a:ln/>
        </p:spPr>
        <p:txBody>
          <a:bodyPr wrap="none" lIns="0" tIns="0" rIns="0" bIns="0" rtlCol="0" anchor="t"/>
          <a:lstStyle/>
          <a:p>
            <a:pPr marL="0" indent="0" algn="l">
              <a:lnSpc>
                <a:spcPts val="2550"/>
              </a:lnSpc>
              <a:buNone/>
            </a:pPr>
            <a:endParaRPr lang="en-US" sz="1550" dirty="0"/>
          </a:p>
        </p:txBody>
      </p:sp>
      <p:pic>
        <p:nvPicPr>
          <p:cNvPr id="16" name="Image 4" descr="preencoded.png"/>
          <p:cNvPicPr>
            <a:picLocks noChangeAspect="1"/>
          </p:cNvPicPr>
          <p:nvPr/>
        </p:nvPicPr>
        <p:blipFill>
          <a:blip r:embed="rId7"/>
          <a:stretch>
            <a:fillRect/>
          </a:stretch>
        </p:blipFill>
        <p:spPr>
          <a:xfrm>
            <a:off x="5002768" y="2321004"/>
            <a:ext cx="4624745" cy="4624745"/>
          </a:xfrm>
          <a:prstGeom prst="rect">
            <a:avLst/>
          </a:prstGeom>
        </p:spPr>
      </p:pic>
      <p:pic>
        <p:nvPicPr>
          <p:cNvPr id="17" name="Image 5" descr="preencoded.png"/>
          <p:cNvPicPr>
            <a:picLocks noChangeAspect="1"/>
          </p:cNvPicPr>
          <p:nvPr/>
        </p:nvPicPr>
        <p:blipFill>
          <a:blip r:embed="rId8"/>
          <a:stretch>
            <a:fillRect/>
          </a:stretch>
        </p:blipFill>
        <p:spPr>
          <a:xfrm>
            <a:off x="7719893" y="5964079"/>
            <a:ext cx="302776" cy="378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6882" y="602694"/>
            <a:ext cx="7871936" cy="684728"/>
          </a:xfrm>
          <a:prstGeom prst="rect">
            <a:avLst/>
          </a:prstGeom>
          <a:noFill/>
          <a:ln/>
        </p:spPr>
        <p:txBody>
          <a:bodyPr wrap="none" lIns="0" tIns="0" rIns="0" bIns="0" rtlCol="0" anchor="t"/>
          <a:lstStyle/>
          <a:p>
            <a:pPr marL="0" indent="0" algn="l">
              <a:lnSpc>
                <a:spcPts val="5350"/>
              </a:lnSpc>
              <a:buNone/>
            </a:pPr>
            <a:r>
              <a:rPr lang="en-US" sz="4300" dirty="0">
                <a:solidFill>
                  <a:srgbClr val="FFFFFF"/>
                </a:solidFill>
                <a:latin typeface="Saira Medium" pitchFamily="34" charset="0"/>
                <a:ea typeface="Saira Medium" pitchFamily="34" charset="-122"/>
                <a:cs typeface="Saira Medium" pitchFamily="34" charset="-120"/>
              </a:rPr>
              <a:t>Machine Learning Models used</a:t>
            </a:r>
            <a:endParaRPr lang="en-US" sz="4300" dirty="0"/>
          </a:p>
        </p:txBody>
      </p:sp>
      <p:sp>
        <p:nvSpPr>
          <p:cNvPr id="3" name="Shape 1"/>
          <p:cNvSpPr/>
          <p:nvPr/>
        </p:nvSpPr>
        <p:spPr>
          <a:xfrm>
            <a:off x="766882" y="1725573"/>
            <a:ext cx="6438781" cy="2717840"/>
          </a:xfrm>
          <a:prstGeom prst="roundRect">
            <a:avLst>
              <a:gd name="adj" fmla="val 7256"/>
            </a:avLst>
          </a:prstGeom>
          <a:solidFill>
            <a:srgbClr val="030303"/>
          </a:solidFill>
          <a:ln w="22860">
            <a:solidFill>
              <a:srgbClr val="FC8337"/>
            </a:solidFill>
            <a:prstDash val="solid"/>
          </a:ln>
        </p:spPr>
      </p:sp>
      <p:sp>
        <p:nvSpPr>
          <p:cNvPr id="4" name="Text 2"/>
          <p:cNvSpPr/>
          <p:nvPr/>
        </p:nvSpPr>
        <p:spPr>
          <a:xfrm>
            <a:off x="1008817" y="1967508"/>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Saira Medium" pitchFamily="34" charset="0"/>
                <a:ea typeface="Saira Medium" pitchFamily="34" charset="-122"/>
                <a:cs typeface="Saira Medium" pitchFamily="34" charset="-120"/>
              </a:rPr>
              <a:t>Linear Regression</a:t>
            </a:r>
            <a:endParaRPr lang="en-US" sz="2150" dirty="0"/>
          </a:p>
        </p:txBody>
      </p:sp>
      <p:sp>
        <p:nvSpPr>
          <p:cNvPr id="5" name="Text 3"/>
          <p:cNvSpPr/>
          <p:nvPr/>
        </p:nvSpPr>
        <p:spPr>
          <a:xfrm>
            <a:off x="1008817" y="2441258"/>
            <a:ext cx="5954911" cy="140970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We are identifying highly correlated pairs of features from our cleaned dataset. For each such pair, we fit a linear regression model to understand their relationship, calculate the </a:t>
            </a:r>
            <a:r>
              <a:rPr lang="en-US" sz="1700" dirty="0">
                <a:solidFill>
                  <a:srgbClr val="E5E0DF"/>
                </a:solidFill>
                <a:highlight>
                  <a:srgbClr val="4B1E01"/>
                </a:highlight>
                <a:latin typeface="Consolas" pitchFamily="34" charset="0"/>
                <a:ea typeface="Consolas" pitchFamily="34" charset="-122"/>
                <a:cs typeface="Consolas" pitchFamily="34" charset="-120"/>
              </a:rPr>
              <a:t>R^2</a:t>
            </a:r>
            <a:r>
              <a:rPr lang="en-US" sz="1700" dirty="0">
                <a:solidFill>
                  <a:srgbClr val="E5E0DF"/>
                </a:solidFill>
                <a:latin typeface="Roboto" pitchFamily="34" charset="0"/>
                <a:ea typeface="Roboto" pitchFamily="34" charset="-122"/>
                <a:cs typeface="Roboto" pitchFamily="34" charset="-120"/>
              </a:rPr>
              <a:t> score to assess the fit, and visualize it with a regression line.</a:t>
            </a:r>
            <a:endParaRPr lang="en-US" sz="1700" dirty="0"/>
          </a:p>
        </p:txBody>
      </p:sp>
      <p:sp>
        <p:nvSpPr>
          <p:cNvPr id="6" name="Shape 4"/>
          <p:cNvSpPr/>
          <p:nvPr/>
        </p:nvSpPr>
        <p:spPr>
          <a:xfrm>
            <a:off x="7424737" y="1725573"/>
            <a:ext cx="6438781" cy="2717840"/>
          </a:xfrm>
          <a:prstGeom prst="roundRect">
            <a:avLst>
              <a:gd name="adj" fmla="val 7256"/>
            </a:avLst>
          </a:prstGeom>
          <a:solidFill>
            <a:srgbClr val="030303"/>
          </a:solidFill>
          <a:ln w="22860">
            <a:solidFill>
              <a:srgbClr val="FC8337"/>
            </a:solidFill>
            <a:prstDash val="solid"/>
          </a:ln>
        </p:spPr>
      </p:sp>
      <p:sp>
        <p:nvSpPr>
          <p:cNvPr id="7" name="Text 5"/>
          <p:cNvSpPr/>
          <p:nvPr/>
        </p:nvSpPr>
        <p:spPr>
          <a:xfrm>
            <a:off x="7666673" y="1967508"/>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Saira Medium" pitchFamily="34" charset="0"/>
                <a:ea typeface="Saira Medium" pitchFamily="34" charset="-122"/>
                <a:cs typeface="Saira Medium" pitchFamily="34" charset="-120"/>
              </a:rPr>
              <a:t>K means Clustering</a:t>
            </a:r>
            <a:endParaRPr lang="en-US" sz="2150" dirty="0"/>
          </a:p>
        </p:txBody>
      </p:sp>
      <p:sp>
        <p:nvSpPr>
          <p:cNvPr id="8" name="Text 6"/>
          <p:cNvSpPr/>
          <p:nvPr/>
        </p:nvSpPr>
        <p:spPr>
          <a:xfrm>
            <a:off x="7666673" y="2441258"/>
            <a:ext cx="5954911" cy="176022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In our project, K-Means clustering is used as an </a:t>
            </a:r>
            <a:r>
              <a:rPr lang="en-US" sz="1700" b="1" dirty="0">
                <a:solidFill>
                  <a:srgbClr val="E5E0DF"/>
                </a:solidFill>
                <a:latin typeface="Roboto" pitchFamily="34" charset="0"/>
                <a:ea typeface="Roboto" pitchFamily="34" charset="-122"/>
                <a:cs typeface="Roboto" pitchFamily="34" charset="-120"/>
              </a:rPr>
              <a:t>unsupervised learning</a:t>
            </a:r>
            <a:r>
              <a:rPr lang="en-US" sz="1700" dirty="0">
                <a:solidFill>
                  <a:srgbClr val="E5E0DF"/>
                </a:solidFill>
                <a:latin typeface="Roboto" pitchFamily="34" charset="0"/>
                <a:ea typeface="Roboto" pitchFamily="34" charset="-122"/>
                <a:cs typeface="Roboto" pitchFamily="34" charset="-120"/>
              </a:rPr>
              <a:t> technique. It helps us explore and identify natural groupings or patterns within the star classification data based on spectral characteristics, without relying on the known </a:t>
            </a:r>
            <a:r>
              <a:rPr lang="en-US" sz="1700" dirty="0">
                <a:solidFill>
                  <a:srgbClr val="E5E0DF"/>
                </a:solidFill>
                <a:highlight>
                  <a:srgbClr val="4B1E01"/>
                </a:highlight>
                <a:latin typeface="Consolas" pitchFamily="34" charset="0"/>
                <a:ea typeface="Consolas" pitchFamily="34" charset="-122"/>
                <a:cs typeface="Consolas" pitchFamily="34" charset="-120"/>
              </a:rPr>
              <a:t>class</a:t>
            </a:r>
            <a:r>
              <a:rPr lang="en-US" sz="1700" dirty="0">
                <a:solidFill>
                  <a:srgbClr val="E5E0DF"/>
                </a:solidFill>
                <a:latin typeface="Roboto" pitchFamily="34" charset="0"/>
                <a:ea typeface="Roboto" pitchFamily="34" charset="-122"/>
                <a:cs typeface="Roboto" pitchFamily="34" charset="-120"/>
              </a:rPr>
              <a:t> labels</a:t>
            </a:r>
            <a:endParaRPr lang="en-US" sz="1700" dirty="0"/>
          </a:p>
        </p:txBody>
      </p:sp>
      <p:sp>
        <p:nvSpPr>
          <p:cNvPr id="9" name="Shape 7"/>
          <p:cNvSpPr/>
          <p:nvPr/>
        </p:nvSpPr>
        <p:spPr>
          <a:xfrm>
            <a:off x="766882" y="4662488"/>
            <a:ext cx="13096637" cy="2367320"/>
          </a:xfrm>
          <a:prstGeom prst="roundRect">
            <a:avLst>
              <a:gd name="adj" fmla="val 8330"/>
            </a:avLst>
          </a:prstGeom>
          <a:solidFill>
            <a:srgbClr val="030303"/>
          </a:solidFill>
          <a:ln w="22860">
            <a:solidFill>
              <a:srgbClr val="FC8337"/>
            </a:solidFill>
            <a:prstDash val="solid"/>
          </a:ln>
        </p:spPr>
      </p:sp>
      <p:sp>
        <p:nvSpPr>
          <p:cNvPr id="10" name="Text 8"/>
          <p:cNvSpPr/>
          <p:nvPr/>
        </p:nvSpPr>
        <p:spPr>
          <a:xfrm>
            <a:off x="1008817" y="4904423"/>
            <a:ext cx="6202085"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Saira Medium" pitchFamily="34" charset="0"/>
                <a:ea typeface="Saira Medium" pitchFamily="34" charset="-122"/>
                <a:cs typeface="Saira Medium" pitchFamily="34" charset="-120"/>
              </a:rPr>
              <a:t>SVM (Support Vector Machine)(using RBF kernel)</a:t>
            </a:r>
            <a:endParaRPr lang="en-US" sz="2150" dirty="0"/>
          </a:p>
        </p:txBody>
      </p:sp>
      <p:sp>
        <p:nvSpPr>
          <p:cNvPr id="11" name="Text 9"/>
          <p:cNvSpPr/>
          <p:nvPr/>
        </p:nvSpPr>
        <p:spPr>
          <a:xfrm>
            <a:off x="1008817" y="5378172"/>
            <a:ext cx="12612767" cy="140970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SVM is employed as a </a:t>
            </a:r>
            <a:r>
              <a:rPr lang="en-US" sz="1700" b="1" dirty="0">
                <a:solidFill>
                  <a:srgbClr val="E5E0DF"/>
                </a:solidFill>
                <a:latin typeface="Roboto" pitchFamily="34" charset="0"/>
                <a:ea typeface="Roboto" pitchFamily="34" charset="-122"/>
                <a:cs typeface="Roboto" pitchFamily="34" charset="-120"/>
              </a:rPr>
              <a:t>supervised learning</a:t>
            </a:r>
            <a:r>
              <a:rPr lang="en-US" sz="1700" dirty="0">
                <a:solidFill>
                  <a:srgbClr val="E5E0DF"/>
                </a:solidFill>
                <a:latin typeface="Roboto" pitchFamily="34" charset="0"/>
                <a:ea typeface="Roboto" pitchFamily="34" charset="-122"/>
                <a:cs typeface="Roboto" pitchFamily="34" charset="-120"/>
              </a:rPr>
              <a:t> model in our project. Its purpose is to build a robust classifier that learns to accurately differentiate and predict the </a:t>
            </a:r>
            <a:r>
              <a:rPr lang="en-US" sz="1700" dirty="0">
                <a:solidFill>
                  <a:srgbClr val="E5E0DF"/>
                </a:solidFill>
                <a:highlight>
                  <a:srgbClr val="4B1E01"/>
                </a:highlight>
                <a:latin typeface="Consolas" pitchFamily="34" charset="0"/>
                <a:ea typeface="Consolas" pitchFamily="34" charset="-122"/>
                <a:cs typeface="Consolas" pitchFamily="34" charset="-120"/>
              </a:rPr>
              <a:t>class</a:t>
            </a:r>
            <a:r>
              <a:rPr lang="en-US" sz="1700" dirty="0">
                <a:solidFill>
                  <a:srgbClr val="E5E0DF"/>
                </a:solidFill>
                <a:latin typeface="Roboto" pitchFamily="34" charset="0"/>
                <a:ea typeface="Roboto" pitchFamily="34" charset="-122"/>
                <a:cs typeface="Roboto" pitchFamily="34" charset="-120"/>
              </a:rPr>
              <a:t> (GALAXY, STAR, or QSO) of a celestial object by finding the optimal decision boundary between these categories using their spectral features. After training, we evaluate its accuracy on both the training and a separate test set to assess its performance.</a:t>
            </a:r>
            <a:endParaRPr lang="en-US" sz="1700" dirty="0"/>
          </a:p>
        </p:txBody>
      </p:sp>
      <p:sp>
        <p:nvSpPr>
          <p:cNvPr id="12" name="Text 10"/>
          <p:cNvSpPr/>
          <p:nvPr/>
        </p:nvSpPr>
        <p:spPr>
          <a:xfrm>
            <a:off x="766882" y="7276267"/>
            <a:ext cx="13096637" cy="350520"/>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3036" y="767239"/>
            <a:ext cx="5047893" cy="631031"/>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Saira Medium" pitchFamily="34" charset="0"/>
                <a:ea typeface="Saira Medium" pitchFamily="34" charset="-122"/>
                <a:cs typeface="Saira Medium" pitchFamily="34" charset="-120"/>
              </a:rPr>
              <a:t>Conclusion</a:t>
            </a:r>
            <a:endParaRPr lang="en-US" sz="3950" dirty="0"/>
          </a:p>
        </p:txBody>
      </p:sp>
      <p:sp>
        <p:nvSpPr>
          <p:cNvPr id="4" name="Text 1"/>
          <p:cNvSpPr/>
          <p:nvPr/>
        </p:nvSpPr>
        <p:spPr>
          <a:xfrm>
            <a:off x="6193036" y="1801892"/>
            <a:ext cx="7730728" cy="666274"/>
          </a:xfrm>
          <a:prstGeom prst="rect">
            <a:avLst/>
          </a:prstGeom>
          <a:noFill/>
          <a:ln/>
        </p:spPr>
        <p:txBody>
          <a:bodyPr wrap="none" lIns="0" tIns="0" rIns="0" bIns="0" rtlCol="0" anchor="t"/>
          <a:lstStyle/>
          <a:p>
            <a:pPr marL="0" indent="0" algn="ctr">
              <a:lnSpc>
                <a:spcPts val="5200"/>
              </a:lnSpc>
              <a:buNone/>
            </a:pPr>
            <a:r>
              <a:rPr lang="en-US" sz="5200" dirty="0">
                <a:solidFill>
                  <a:srgbClr val="E5E0DF"/>
                </a:solidFill>
                <a:latin typeface="Saira Medium" pitchFamily="34" charset="0"/>
                <a:ea typeface="Saira Medium" pitchFamily="34" charset="-122"/>
                <a:cs typeface="Saira Medium" pitchFamily="34" charset="-120"/>
              </a:rPr>
              <a:t>—</a:t>
            </a:r>
            <a:endParaRPr lang="en-US" sz="5200" dirty="0"/>
          </a:p>
        </p:txBody>
      </p:sp>
      <p:sp>
        <p:nvSpPr>
          <p:cNvPr id="5" name="Text 2"/>
          <p:cNvSpPr/>
          <p:nvPr/>
        </p:nvSpPr>
        <p:spPr>
          <a:xfrm>
            <a:off x="6193036" y="2720340"/>
            <a:ext cx="7730728" cy="946547"/>
          </a:xfrm>
          <a:prstGeom prst="rect">
            <a:avLst/>
          </a:prstGeom>
          <a:noFill/>
          <a:ln/>
        </p:spPr>
        <p:txBody>
          <a:bodyPr wrap="square" lIns="0" tIns="0" rIns="0" bIns="0" rtlCol="0" anchor="t"/>
          <a:lstStyle/>
          <a:p>
            <a:pPr marL="0" indent="0" algn="ctr">
              <a:lnSpc>
                <a:spcPts val="2450"/>
              </a:lnSpc>
              <a:buNone/>
            </a:pPr>
            <a:r>
              <a:rPr lang="en-US" sz="1950" dirty="0">
                <a:solidFill>
                  <a:srgbClr val="E5E0DF"/>
                </a:solidFill>
                <a:latin typeface="Saira Medium" pitchFamily="34" charset="0"/>
                <a:ea typeface="Saira Medium" pitchFamily="34" charset="-122"/>
                <a:cs typeface="Saira Medium" pitchFamily="34" charset="-120"/>
              </a:rPr>
              <a:t>This project successfully developed and evaluated a machine learning pipeline for classifying celestial objects (Stars, Galaxies, and Quasars) based on their spectral characteristics.</a:t>
            </a:r>
            <a:endParaRPr lang="en-US" sz="1950" dirty="0"/>
          </a:p>
        </p:txBody>
      </p:sp>
      <p:sp>
        <p:nvSpPr>
          <p:cNvPr id="6" name="Text 3"/>
          <p:cNvSpPr/>
          <p:nvPr/>
        </p:nvSpPr>
        <p:spPr>
          <a:xfrm>
            <a:off x="6193036" y="3787973"/>
            <a:ext cx="7730728" cy="1615083"/>
          </a:xfrm>
          <a:prstGeom prst="rect">
            <a:avLst/>
          </a:prstGeom>
          <a:noFill/>
          <a:ln/>
        </p:spPr>
        <p:txBody>
          <a:bodyPr wrap="square" lIns="0" tIns="0" rIns="0" bIns="0" rtlCol="0" anchor="t"/>
          <a:lstStyle/>
          <a:p>
            <a:pPr marL="0" indent="0" algn="ctr">
              <a:lnSpc>
                <a:spcPts val="2500"/>
              </a:lnSpc>
              <a:buNone/>
            </a:pPr>
            <a:r>
              <a:rPr lang="en-US" sz="1550" dirty="0">
                <a:solidFill>
                  <a:srgbClr val="E5E0DF"/>
                </a:solidFill>
                <a:latin typeface="Roboto" pitchFamily="34" charset="0"/>
                <a:ea typeface="Roboto" pitchFamily="34" charset="-122"/>
                <a:cs typeface="Roboto" pitchFamily="34" charset="-120"/>
              </a:rPr>
              <a:t>Beginning with a robust </a:t>
            </a:r>
            <a:r>
              <a:rPr lang="en-US" sz="1550" b="1" dirty="0">
                <a:solidFill>
                  <a:srgbClr val="E5E0DF"/>
                </a:solidFill>
                <a:latin typeface="Roboto" pitchFamily="34" charset="0"/>
                <a:ea typeface="Roboto" pitchFamily="34" charset="-122"/>
                <a:cs typeface="Roboto" pitchFamily="34" charset="-120"/>
              </a:rPr>
              <a:t>data preprocessing</a:t>
            </a:r>
            <a:r>
              <a:rPr lang="en-US" sz="1550" dirty="0">
                <a:solidFill>
                  <a:srgbClr val="E5E0DF"/>
                </a:solidFill>
                <a:latin typeface="Roboto" pitchFamily="34" charset="0"/>
                <a:ea typeface="Roboto" pitchFamily="34" charset="-122"/>
                <a:cs typeface="Roboto" pitchFamily="34" charset="-120"/>
              </a:rPr>
              <a:t> phase, we effectively handled missing values and engineered insightful 'color features' crucial for distinction. Comprehensive </a:t>
            </a:r>
            <a:r>
              <a:rPr lang="en-US" sz="1550" b="1" dirty="0">
                <a:solidFill>
                  <a:srgbClr val="E5E0DF"/>
                </a:solidFill>
                <a:latin typeface="Roboto" pitchFamily="34" charset="0"/>
                <a:ea typeface="Roboto" pitchFamily="34" charset="-122"/>
                <a:cs typeface="Roboto" pitchFamily="34" charset="-120"/>
              </a:rPr>
              <a:t>Exploratory Data Analysis (EDA)</a:t>
            </a:r>
            <a:r>
              <a:rPr lang="en-US" sz="1550" dirty="0">
                <a:solidFill>
                  <a:srgbClr val="E5E0DF"/>
                </a:solidFill>
                <a:latin typeface="Roboto" pitchFamily="34" charset="0"/>
                <a:ea typeface="Roboto" pitchFamily="34" charset="-122"/>
                <a:cs typeface="Roboto" pitchFamily="34" charset="-120"/>
              </a:rPr>
              <a:t> provided deep understanding of the dataset's structure, feature distributions, and inter-class separability, visually confirming the discriminative power of spectral features.</a:t>
            </a:r>
            <a:endParaRPr lang="en-US" sz="1550" dirty="0"/>
          </a:p>
        </p:txBody>
      </p:sp>
      <p:sp>
        <p:nvSpPr>
          <p:cNvPr id="7" name="Text 4"/>
          <p:cNvSpPr/>
          <p:nvPr/>
        </p:nvSpPr>
        <p:spPr>
          <a:xfrm>
            <a:off x="6193036" y="5524143"/>
            <a:ext cx="7730728" cy="1938099"/>
          </a:xfrm>
          <a:prstGeom prst="rect">
            <a:avLst/>
          </a:prstGeom>
          <a:noFill/>
          <a:ln/>
        </p:spPr>
        <p:txBody>
          <a:bodyPr wrap="square" lIns="0" tIns="0" rIns="0" bIns="0" rtlCol="0" anchor="t"/>
          <a:lstStyle/>
          <a:p>
            <a:pPr marL="0" indent="0" algn="ctr">
              <a:lnSpc>
                <a:spcPts val="2500"/>
              </a:lnSpc>
              <a:buNone/>
            </a:pPr>
            <a:r>
              <a:rPr lang="en-US" sz="1550" dirty="0">
                <a:solidFill>
                  <a:srgbClr val="E5E0DF"/>
                </a:solidFill>
                <a:latin typeface="Roboto" pitchFamily="34" charset="0"/>
                <a:ea typeface="Roboto" pitchFamily="34" charset="-122"/>
                <a:cs typeface="Roboto" pitchFamily="34" charset="-120"/>
              </a:rPr>
              <a:t>Both </a:t>
            </a:r>
            <a:r>
              <a:rPr lang="en-US" sz="1550" b="1" dirty="0">
                <a:solidFill>
                  <a:srgbClr val="E5E0DF"/>
                </a:solidFill>
                <a:latin typeface="Roboto" pitchFamily="34" charset="0"/>
                <a:ea typeface="Roboto" pitchFamily="34" charset="-122"/>
                <a:cs typeface="Roboto" pitchFamily="34" charset="-120"/>
              </a:rPr>
              <a:t>unsupervised (K-Means clustering)</a:t>
            </a:r>
            <a:r>
              <a:rPr lang="en-US" sz="1550" dirty="0">
                <a:solidFill>
                  <a:srgbClr val="E5E0DF"/>
                </a:solidFill>
                <a:latin typeface="Roboto" pitchFamily="34" charset="0"/>
                <a:ea typeface="Roboto" pitchFamily="34" charset="-122"/>
                <a:cs typeface="Roboto" pitchFamily="34" charset="-120"/>
              </a:rPr>
              <a:t> and </a:t>
            </a:r>
            <a:r>
              <a:rPr lang="en-US" sz="1550" b="1" dirty="0">
                <a:solidFill>
                  <a:srgbClr val="E5E0DF"/>
                </a:solidFill>
                <a:latin typeface="Roboto" pitchFamily="34" charset="0"/>
                <a:ea typeface="Roboto" pitchFamily="34" charset="-122"/>
                <a:cs typeface="Roboto" pitchFamily="34" charset="-120"/>
              </a:rPr>
              <a:t>supervised (Support Vector Machine)</a:t>
            </a:r>
            <a:r>
              <a:rPr lang="en-US" sz="1550" dirty="0">
                <a:solidFill>
                  <a:srgbClr val="E5E0DF"/>
                </a:solidFill>
                <a:latin typeface="Roboto" pitchFamily="34" charset="0"/>
                <a:ea typeface="Roboto" pitchFamily="34" charset="-122"/>
                <a:cs typeface="Roboto" pitchFamily="34" charset="-120"/>
              </a:rPr>
              <a:t> learning approaches were applied. K-Means revealed inherent groupings within the data, supporting the natural differentiation of celestial object types. The SVM model demonstrated strong performance, achieving a test accuracy of 0.85. This robust accuracy, coupled with consistent training and test results, indicates the model's excellent generalization capabilities in classifying unseen astronomical observations.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3184" y="585549"/>
            <a:ext cx="5094684" cy="636746"/>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Saira Medium" pitchFamily="34" charset="0"/>
                <a:ea typeface="Saira Medium" pitchFamily="34" charset="-122"/>
                <a:cs typeface="Saira Medium" pitchFamily="34" charset="-120"/>
              </a:rPr>
              <a:t>Data Preprocessing</a:t>
            </a:r>
            <a:endParaRPr lang="en-US" sz="4000" dirty="0"/>
          </a:p>
        </p:txBody>
      </p:sp>
      <p:sp>
        <p:nvSpPr>
          <p:cNvPr id="3" name="Text 1"/>
          <p:cNvSpPr/>
          <p:nvPr/>
        </p:nvSpPr>
        <p:spPr>
          <a:xfrm>
            <a:off x="713184" y="1629847"/>
            <a:ext cx="13204031" cy="333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E5E0DF"/>
                </a:solidFill>
                <a:latin typeface="Roboto" pitchFamily="34" charset="0"/>
                <a:ea typeface="Roboto" pitchFamily="34" charset="-122"/>
                <a:cs typeface="Roboto" pitchFamily="34" charset="-120"/>
              </a:rPr>
              <a:t>Dataset Loading:</a:t>
            </a:r>
            <a:r>
              <a:rPr lang="en-US" sz="1600" dirty="0">
                <a:solidFill>
                  <a:srgbClr val="E5E0DF"/>
                </a:solidFill>
                <a:latin typeface="Roboto" pitchFamily="34" charset="0"/>
                <a:ea typeface="Roboto" pitchFamily="34" charset="-122"/>
                <a:cs typeface="Roboto" pitchFamily="34" charset="-120"/>
              </a:rPr>
              <a:t> The </a:t>
            </a:r>
            <a:r>
              <a:rPr lang="en-US" sz="1600" dirty="0">
                <a:solidFill>
                  <a:srgbClr val="E5E0DF"/>
                </a:solidFill>
                <a:highlight>
                  <a:srgbClr val="4B1E01"/>
                </a:highlight>
                <a:latin typeface="Consolas" pitchFamily="34" charset="0"/>
                <a:ea typeface="Consolas" pitchFamily="34" charset="-122"/>
                <a:cs typeface="Consolas" pitchFamily="34" charset="-120"/>
              </a:rPr>
              <a:t>star_classification.csv.xlsx</a:t>
            </a:r>
            <a:r>
              <a:rPr lang="en-US" sz="1600" dirty="0">
                <a:solidFill>
                  <a:srgbClr val="E5E0DF"/>
                </a:solidFill>
                <a:latin typeface="Roboto" pitchFamily="34" charset="0"/>
                <a:ea typeface="Roboto" pitchFamily="34" charset="-122"/>
                <a:cs typeface="Roboto" pitchFamily="34" charset="-120"/>
              </a:rPr>
              <a:t> dataset was loaded using pandas.</a:t>
            </a:r>
            <a:endParaRPr lang="en-US" sz="1600" dirty="0"/>
          </a:p>
        </p:txBody>
      </p:sp>
      <p:sp>
        <p:nvSpPr>
          <p:cNvPr id="4" name="Text 2"/>
          <p:cNvSpPr/>
          <p:nvPr/>
        </p:nvSpPr>
        <p:spPr>
          <a:xfrm>
            <a:off x="713184" y="2192774"/>
            <a:ext cx="13204031" cy="326112"/>
          </a:xfrm>
          <a:prstGeom prst="rect">
            <a:avLst/>
          </a:prstGeom>
          <a:noFill/>
          <a:ln/>
        </p:spPr>
        <p:txBody>
          <a:bodyPr wrap="none" lIns="0" tIns="0" rIns="0" bIns="0" rtlCol="0" anchor="t"/>
          <a:lstStyle/>
          <a:p>
            <a:pPr marL="0" indent="0" algn="ctr">
              <a:lnSpc>
                <a:spcPts val="2550"/>
              </a:lnSpc>
              <a:buNone/>
            </a:pPr>
            <a:endParaRPr lang="en-US" sz="1600" dirty="0"/>
          </a:p>
        </p:txBody>
      </p:sp>
      <p:sp>
        <p:nvSpPr>
          <p:cNvPr id="5" name="Text 3"/>
          <p:cNvSpPr/>
          <p:nvPr/>
        </p:nvSpPr>
        <p:spPr>
          <a:xfrm>
            <a:off x="713184" y="2748082"/>
            <a:ext cx="13204031" cy="333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The </a:t>
            </a:r>
            <a:r>
              <a:rPr lang="en-US" sz="1600" dirty="0">
                <a:solidFill>
                  <a:srgbClr val="E5E0DF"/>
                </a:solidFill>
                <a:highlight>
                  <a:srgbClr val="4B1E01"/>
                </a:highlight>
                <a:latin typeface="Consolas" pitchFamily="34" charset="0"/>
                <a:ea typeface="Consolas" pitchFamily="34" charset="-122"/>
                <a:cs typeface="Consolas" pitchFamily="34" charset="-120"/>
              </a:rPr>
              <a:t>print(df.isnull().sum())</a:t>
            </a:r>
            <a:r>
              <a:rPr lang="en-US" sz="1600" dirty="0">
                <a:solidFill>
                  <a:srgbClr val="E5E0DF"/>
                </a:solidFill>
                <a:latin typeface="Roboto" pitchFamily="34" charset="0"/>
                <a:ea typeface="Roboto" pitchFamily="34" charset="-122"/>
                <a:cs typeface="Roboto" pitchFamily="34" charset="-120"/>
              </a:rPr>
              <a:t> command is used to </a:t>
            </a:r>
            <a:r>
              <a:rPr lang="en-US" sz="1600" b="1" dirty="0">
                <a:solidFill>
                  <a:srgbClr val="E5E0DF"/>
                </a:solidFill>
                <a:latin typeface="Roboto" pitchFamily="34" charset="0"/>
                <a:ea typeface="Roboto" pitchFamily="34" charset="-122"/>
                <a:cs typeface="Roboto" pitchFamily="34" charset="-120"/>
              </a:rPr>
              <a:t>check for the presence and count of missing (NaN) values in each column of the DataFram</a:t>
            </a:r>
            <a:endParaRPr lang="en-US" sz="1600" dirty="0"/>
          </a:p>
        </p:txBody>
      </p:sp>
      <p:sp>
        <p:nvSpPr>
          <p:cNvPr id="6" name="Text 4"/>
          <p:cNvSpPr/>
          <p:nvPr/>
        </p:nvSpPr>
        <p:spPr>
          <a:xfrm>
            <a:off x="713184" y="3311009"/>
            <a:ext cx="13204031" cy="326112"/>
          </a:xfrm>
          <a:prstGeom prst="rect">
            <a:avLst/>
          </a:prstGeom>
          <a:noFill/>
          <a:ln/>
        </p:spPr>
        <p:txBody>
          <a:bodyPr wrap="none" lIns="0" tIns="0" rIns="0" bIns="0" rtlCol="0" anchor="t"/>
          <a:lstStyle/>
          <a:p>
            <a:pPr marL="0" indent="0" algn="ctr">
              <a:lnSpc>
                <a:spcPts val="2550"/>
              </a:lnSpc>
              <a:buNone/>
            </a:pPr>
            <a:endParaRPr lang="en-US" sz="1600" dirty="0"/>
          </a:p>
        </p:txBody>
      </p:sp>
      <p:sp>
        <p:nvSpPr>
          <p:cNvPr id="7" name="Text 5"/>
          <p:cNvSpPr/>
          <p:nvPr/>
        </p:nvSpPr>
        <p:spPr>
          <a:xfrm>
            <a:off x="713184" y="3866317"/>
            <a:ext cx="13204031"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E5E0DF"/>
                </a:solidFill>
                <a:latin typeface="Roboto" pitchFamily="34" charset="0"/>
                <a:ea typeface="Roboto" pitchFamily="34" charset="-122"/>
                <a:cs typeface="Roboto" pitchFamily="34" charset="-120"/>
              </a:rPr>
              <a:t>Missing Values Handling:</a:t>
            </a:r>
            <a:r>
              <a:rPr lang="en-US" sz="1600" dirty="0">
                <a:solidFill>
                  <a:srgbClr val="E5E0DF"/>
                </a:solidFill>
                <a:latin typeface="Roboto" pitchFamily="34" charset="0"/>
                <a:ea typeface="Roboto" pitchFamily="34" charset="-122"/>
                <a:cs typeface="Roboto" pitchFamily="34" charset="-120"/>
              </a:rPr>
              <a:t> Placeholder values (</a:t>
            </a:r>
            <a:r>
              <a:rPr lang="en-US" sz="1600" dirty="0">
                <a:solidFill>
                  <a:srgbClr val="E5E0DF"/>
                </a:solidFill>
                <a:highlight>
                  <a:srgbClr val="4B1E01"/>
                </a:highlight>
                <a:latin typeface="Consolas" pitchFamily="34" charset="0"/>
                <a:ea typeface="Consolas" pitchFamily="34" charset="-122"/>
                <a:cs typeface="Consolas" pitchFamily="34" charset="-120"/>
              </a:rPr>
              <a:t>-9999.0</a:t>
            </a:r>
            <a:r>
              <a:rPr lang="en-US" sz="1600" dirty="0">
                <a:solidFill>
                  <a:srgbClr val="E5E0DF"/>
                </a:solidFill>
                <a:latin typeface="Roboto" pitchFamily="34" charset="0"/>
                <a:ea typeface="Roboto" pitchFamily="34" charset="-122"/>
                <a:cs typeface="Roboto" pitchFamily="34" charset="-120"/>
              </a:rPr>
              <a:t>) in spectral features (</a:t>
            </a:r>
            <a:r>
              <a:rPr lang="en-US" sz="1600" dirty="0">
                <a:solidFill>
                  <a:srgbClr val="E5E0DF"/>
                </a:solidFill>
                <a:highlight>
                  <a:srgbClr val="4B1E01"/>
                </a:highlight>
                <a:latin typeface="Consolas" pitchFamily="34" charset="0"/>
                <a:ea typeface="Consolas" pitchFamily="34" charset="-122"/>
                <a:cs typeface="Consolas" pitchFamily="34" charset="-120"/>
              </a:rPr>
              <a:t>u</a:t>
            </a:r>
            <a:r>
              <a:rPr lang="en-US" sz="1600" dirty="0">
                <a:solidFill>
                  <a:srgbClr val="E5E0DF"/>
                </a:solidFill>
                <a:latin typeface="Roboto" pitchFamily="34" charset="0"/>
                <a:ea typeface="Roboto" pitchFamily="34" charset="-122"/>
                <a:cs typeface="Roboto" pitchFamily="34" charset="-120"/>
              </a:rPr>
              <a:t>, </a:t>
            </a:r>
            <a:r>
              <a:rPr lang="en-US" sz="1600" dirty="0">
                <a:solidFill>
                  <a:srgbClr val="E5E0DF"/>
                </a:solidFill>
                <a:highlight>
                  <a:srgbClr val="4B1E01"/>
                </a:highlight>
                <a:latin typeface="Consolas" pitchFamily="34" charset="0"/>
                <a:ea typeface="Consolas" pitchFamily="34" charset="-122"/>
                <a:cs typeface="Consolas" pitchFamily="34" charset="-120"/>
              </a:rPr>
              <a:t>g</a:t>
            </a:r>
            <a:r>
              <a:rPr lang="en-US" sz="1600" dirty="0">
                <a:solidFill>
                  <a:srgbClr val="E5E0DF"/>
                </a:solidFill>
                <a:latin typeface="Roboto" pitchFamily="34" charset="0"/>
                <a:ea typeface="Roboto" pitchFamily="34" charset="-122"/>
                <a:cs typeface="Roboto" pitchFamily="34" charset="-120"/>
              </a:rPr>
              <a:t>, </a:t>
            </a:r>
            <a:r>
              <a:rPr lang="en-US" sz="1600" dirty="0">
                <a:solidFill>
                  <a:srgbClr val="E5E0DF"/>
                </a:solidFill>
                <a:highlight>
                  <a:srgbClr val="4B1E01"/>
                </a:highlight>
                <a:latin typeface="Consolas" pitchFamily="34" charset="0"/>
                <a:ea typeface="Consolas" pitchFamily="34" charset="-122"/>
                <a:cs typeface="Consolas" pitchFamily="34" charset="-120"/>
              </a:rPr>
              <a:t>z</a:t>
            </a:r>
            <a:r>
              <a:rPr lang="en-US" sz="1600" dirty="0">
                <a:solidFill>
                  <a:srgbClr val="E5E0DF"/>
                </a:solidFill>
                <a:latin typeface="Roboto" pitchFamily="34" charset="0"/>
                <a:ea typeface="Roboto" pitchFamily="34" charset="-122"/>
                <a:cs typeface="Roboto" pitchFamily="34" charset="-120"/>
              </a:rPr>
              <a:t>) were replaced with </a:t>
            </a:r>
            <a:r>
              <a:rPr lang="en-US" sz="1600" dirty="0">
                <a:solidFill>
                  <a:srgbClr val="E5E0DF"/>
                </a:solidFill>
                <a:highlight>
                  <a:srgbClr val="4B1E01"/>
                </a:highlight>
                <a:latin typeface="Consolas" pitchFamily="34" charset="0"/>
                <a:ea typeface="Consolas" pitchFamily="34" charset="-122"/>
                <a:cs typeface="Consolas" pitchFamily="34" charset="-120"/>
              </a:rPr>
              <a:t>NaN</a:t>
            </a:r>
            <a:r>
              <a:rPr lang="en-US" sz="1600" dirty="0">
                <a:solidFill>
                  <a:srgbClr val="E5E0DF"/>
                </a:solidFill>
                <a:latin typeface="Roboto" pitchFamily="34" charset="0"/>
                <a:ea typeface="Roboto" pitchFamily="34" charset="-122"/>
                <a:cs typeface="Roboto" pitchFamily="34" charset="-120"/>
              </a:rPr>
              <a:t>, and rows containing these </a:t>
            </a:r>
            <a:r>
              <a:rPr lang="en-US" sz="1600" dirty="0">
                <a:solidFill>
                  <a:srgbClr val="E5E0DF"/>
                </a:solidFill>
                <a:highlight>
                  <a:srgbClr val="4B1E01"/>
                </a:highlight>
                <a:latin typeface="Consolas" pitchFamily="34" charset="0"/>
                <a:ea typeface="Consolas" pitchFamily="34" charset="-122"/>
                <a:cs typeface="Consolas" pitchFamily="34" charset="-120"/>
              </a:rPr>
              <a:t>NaN</a:t>
            </a:r>
            <a:r>
              <a:rPr lang="en-US" sz="1600" dirty="0">
                <a:solidFill>
                  <a:srgbClr val="E5E0DF"/>
                </a:solidFill>
                <a:latin typeface="Roboto" pitchFamily="34" charset="0"/>
                <a:ea typeface="Roboto" pitchFamily="34" charset="-122"/>
                <a:cs typeface="Roboto" pitchFamily="34" charset="-120"/>
              </a:rPr>
              <a:t>s were then dropped.</a:t>
            </a:r>
            <a:endParaRPr lang="en-US" sz="1600" dirty="0"/>
          </a:p>
        </p:txBody>
      </p:sp>
      <p:sp>
        <p:nvSpPr>
          <p:cNvPr id="8" name="Text 6"/>
          <p:cNvSpPr/>
          <p:nvPr/>
        </p:nvSpPr>
        <p:spPr>
          <a:xfrm>
            <a:off x="713184" y="4755356"/>
            <a:ext cx="13204031" cy="326112"/>
          </a:xfrm>
          <a:prstGeom prst="rect">
            <a:avLst/>
          </a:prstGeom>
          <a:noFill/>
          <a:ln/>
        </p:spPr>
        <p:txBody>
          <a:bodyPr wrap="none" lIns="0" tIns="0" rIns="0" bIns="0" rtlCol="0" anchor="t"/>
          <a:lstStyle/>
          <a:p>
            <a:pPr marL="0" indent="0" algn="ctr">
              <a:lnSpc>
                <a:spcPts val="2550"/>
              </a:lnSpc>
              <a:buNone/>
            </a:pPr>
            <a:endParaRPr lang="en-US" sz="1600" dirty="0"/>
          </a:p>
        </p:txBody>
      </p:sp>
      <p:sp>
        <p:nvSpPr>
          <p:cNvPr id="9" name="Text 7"/>
          <p:cNvSpPr/>
          <p:nvPr/>
        </p:nvSpPr>
        <p:spPr>
          <a:xfrm>
            <a:off x="713184" y="5310664"/>
            <a:ext cx="13204031" cy="333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E5E0DF"/>
                </a:solidFill>
                <a:latin typeface="Roboto" pitchFamily="34" charset="0"/>
                <a:ea typeface="Roboto" pitchFamily="34" charset="-122"/>
                <a:cs typeface="Roboto" pitchFamily="34" charset="-120"/>
              </a:rPr>
              <a:t>Target Variable:</a:t>
            </a:r>
            <a:r>
              <a:rPr lang="en-US" sz="1600" dirty="0">
                <a:solidFill>
                  <a:srgbClr val="E5E0DF"/>
                </a:solidFill>
                <a:latin typeface="Roboto" pitchFamily="34" charset="0"/>
                <a:ea typeface="Roboto" pitchFamily="34" charset="-122"/>
                <a:cs typeface="Roboto" pitchFamily="34" charset="-120"/>
              </a:rPr>
              <a:t> The </a:t>
            </a:r>
            <a:r>
              <a:rPr lang="en-US" sz="1600" dirty="0">
                <a:solidFill>
                  <a:srgbClr val="E5E0DF"/>
                </a:solidFill>
                <a:highlight>
                  <a:srgbClr val="4B1E01"/>
                </a:highlight>
                <a:latin typeface="Consolas" pitchFamily="34" charset="0"/>
                <a:ea typeface="Consolas" pitchFamily="34" charset="-122"/>
                <a:cs typeface="Consolas" pitchFamily="34" charset="-120"/>
              </a:rPr>
              <a:t>class</a:t>
            </a:r>
            <a:r>
              <a:rPr lang="en-US" sz="1600" dirty="0">
                <a:solidFill>
                  <a:srgbClr val="E5E0DF"/>
                </a:solidFill>
                <a:latin typeface="Roboto" pitchFamily="34" charset="0"/>
                <a:ea typeface="Roboto" pitchFamily="34" charset="-122"/>
                <a:cs typeface="Roboto" pitchFamily="34" charset="-120"/>
              </a:rPr>
              <a:t> column was identified as the categorical target for classification tasks.</a:t>
            </a:r>
            <a:endParaRPr lang="en-US" sz="1600" dirty="0"/>
          </a:p>
        </p:txBody>
      </p:sp>
      <p:sp>
        <p:nvSpPr>
          <p:cNvPr id="10" name="Text 8"/>
          <p:cNvSpPr/>
          <p:nvPr/>
        </p:nvSpPr>
        <p:spPr>
          <a:xfrm>
            <a:off x="713184" y="5873591"/>
            <a:ext cx="13204031" cy="326112"/>
          </a:xfrm>
          <a:prstGeom prst="rect">
            <a:avLst/>
          </a:prstGeom>
          <a:noFill/>
          <a:ln/>
        </p:spPr>
        <p:txBody>
          <a:bodyPr wrap="none" lIns="0" tIns="0" rIns="0" bIns="0" rtlCol="0" anchor="t"/>
          <a:lstStyle/>
          <a:p>
            <a:pPr marL="0" indent="0" algn="ctr">
              <a:lnSpc>
                <a:spcPts val="2550"/>
              </a:lnSpc>
              <a:buNone/>
            </a:pPr>
            <a:endParaRPr lang="en-US" sz="1600" dirty="0"/>
          </a:p>
        </p:txBody>
      </p:sp>
      <p:sp>
        <p:nvSpPr>
          <p:cNvPr id="11" name="Text 9"/>
          <p:cNvSpPr/>
          <p:nvPr/>
        </p:nvSpPr>
        <p:spPr>
          <a:xfrm>
            <a:off x="713184" y="6428899"/>
            <a:ext cx="13204031"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The </a:t>
            </a:r>
            <a:r>
              <a:rPr lang="en-US" sz="1600" dirty="0">
                <a:solidFill>
                  <a:srgbClr val="E5E0DF"/>
                </a:solidFill>
                <a:highlight>
                  <a:srgbClr val="4B1E01"/>
                </a:highlight>
                <a:latin typeface="Consolas" pitchFamily="34" charset="0"/>
                <a:ea typeface="Consolas" pitchFamily="34" charset="-122"/>
                <a:cs typeface="Consolas" pitchFamily="34" charset="-120"/>
              </a:rPr>
              <a:t>msno.matrix(df)</a:t>
            </a:r>
            <a:r>
              <a:rPr lang="en-US" sz="1600" dirty="0">
                <a:solidFill>
                  <a:srgbClr val="E5E0DF"/>
                </a:solidFill>
                <a:latin typeface="Roboto" pitchFamily="34" charset="0"/>
                <a:ea typeface="Roboto" pitchFamily="34" charset="-122"/>
                <a:cs typeface="Roboto" pitchFamily="34" charset="-120"/>
              </a:rPr>
              <a:t> command generates a </a:t>
            </a:r>
            <a:r>
              <a:rPr lang="en-US" sz="1600" b="1" dirty="0">
                <a:solidFill>
                  <a:srgbClr val="E5E0DF"/>
                </a:solidFill>
                <a:latin typeface="Roboto" pitchFamily="34" charset="0"/>
                <a:ea typeface="Roboto" pitchFamily="34" charset="-122"/>
                <a:cs typeface="Roboto" pitchFamily="34" charset="-120"/>
              </a:rPr>
              <a:t>missingness matrix plot</a:t>
            </a:r>
            <a:r>
              <a:rPr lang="en-US" sz="1600" dirty="0">
                <a:solidFill>
                  <a:srgbClr val="E5E0DF"/>
                </a:solidFill>
                <a:latin typeface="Roboto" pitchFamily="34" charset="0"/>
                <a:ea typeface="Roboto" pitchFamily="34" charset="-122"/>
                <a:cs typeface="Roboto" pitchFamily="34" charset="-120"/>
              </a:rPr>
              <a:t> for the DataFrame </a:t>
            </a:r>
            <a:r>
              <a:rPr lang="en-US" sz="1600" dirty="0">
                <a:solidFill>
                  <a:srgbClr val="E5E0DF"/>
                </a:solidFill>
                <a:highlight>
                  <a:srgbClr val="4B1E01"/>
                </a:highlight>
                <a:latin typeface="Consolas" pitchFamily="34" charset="0"/>
                <a:ea typeface="Consolas" pitchFamily="34" charset="-122"/>
                <a:cs typeface="Consolas" pitchFamily="34" charset="-120"/>
              </a:rPr>
              <a:t>df</a:t>
            </a:r>
            <a:r>
              <a:rPr lang="en-US" sz="1600" dirty="0">
                <a:solidFill>
                  <a:srgbClr val="E5E0DF"/>
                </a:solidFill>
                <a:latin typeface="Roboto" pitchFamily="34" charset="0"/>
                <a:ea typeface="Roboto" pitchFamily="34" charset="-122"/>
                <a:cs typeface="Roboto" pitchFamily="34" charset="-120"/>
              </a:rPr>
              <a:t>. This visualization provides a concise and clear representation of the presence and patterns of missing data across all columns.</a:t>
            </a:r>
            <a:endParaRPr lang="en-US" sz="1600" dirty="0"/>
          </a:p>
        </p:txBody>
      </p:sp>
      <p:sp>
        <p:nvSpPr>
          <p:cNvPr id="12" name="Text 10"/>
          <p:cNvSpPr/>
          <p:nvPr/>
        </p:nvSpPr>
        <p:spPr>
          <a:xfrm>
            <a:off x="713184" y="7317938"/>
            <a:ext cx="13204031" cy="326112"/>
          </a:xfrm>
          <a:prstGeom prst="rect">
            <a:avLst/>
          </a:prstGeom>
          <a:noFill/>
          <a:ln/>
        </p:spPr>
        <p:txBody>
          <a:bodyPr wrap="none" lIns="0" tIns="0" rIns="0" bIns="0" rtlCol="0" anchor="t"/>
          <a:lstStyle/>
          <a:p>
            <a:pPr marL="0" indent="0" algn="l">
              <a:lnSpc>
                <a:spcPts val="2550"/>
              </a:lnSpc>
              <a:buNone/>
            </a:pP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76275" y="532805"/>
            <a:ext cx="7185898" cy="1062752"/>
          </a:xfrm>
          <a:prstGeom prst="rect">
            <a:avLst/>
          </a:prstGeom>
        </p:spPr>
      </p:pic>
      <p:pic>
        <p:nvPicPr>
          <p:cNvPr id="3" name="Image 1" descr="preencoded.png"/>
          <p:cNvPicPr>
            <a:picLocks noChangeAspect="1"/>
          </p:cNvPicPr>
          <p:nvPr/>
        </p:nvPicPr>
        <p:blipFill>
          <a:blip r:embed="rId4"/>
          <a:stretch>
            <a:fillRect/>
          </a:stretch>
        </p:blipFill>
        <p:spPr>
          <a:xfrm>
            <a:off x="676275" y="2030135"/>
            <a:ext cx="2061091" cy="3204210"/>
          </a:xfrm>
          <a:prstGeom prst="rect">
            <a:avLst/>
          </a:prstGeom>
        </p:spPr>
      </p:pic>
      <p:sp>
        <p:nvSpPr>
          <p:cNvPr id="4" name="Text 0"/>
          <p:cNvSpPr/>
          <p:nvPr/>
        </p:nvSpPr>
        <p:spPr>
          <a:xfrm>
            <a:off x="676275" y="5451634"/>
            <a:ext cx="6128147" cy="309086"/>
          </a:xfrm>
          <a:prstGeom prst="rect">
            <a:avLst/>
          </a:prstGeom>
          <a:noFill/>
          <a:ln/>
        </p:spPr>
        <p:txBody>
          <a:bodyPr wrap="none" lIns="0" tIns="0" rIns="0" bIns="0" rtlCol="0" anchor="t"/>
          <a:lstStyle/>
          <a:p>
            <a:pPr marL="0" indent="0" algn="l">
              <a:lnSpc>
                <a:spcPts val="2400"/>
              </a:lnSpc>
              <a:buNone/>
            </a:pPr>
            <a:endParaRPr lang="en-US" sz="1500" dirty="0"/>
          </a:p>
        </p:txBody>
      </p:sp>
      <p:pic>
        <p:nvPicPr>
          <p:cNvPr id="5" name="Image 2" descr="preencoded.png"/>
          <p:cNvPicPr>
            <a:picLocks noChangeAspect="1"/>
          </p:cNvPicPr>
          <p:nvPr/>
        </p:nvPicPr>
        <p:blipFill>
          <a:blip r:embed="rId5"/>
          <a:stretch>
            <a:fillRect/>
          </a:stretch>
        </p:blipFill>
        <p:spPr>
          <a:xfrm>
            <a:off x="676275" y="5978009"/>
            <a:ext cx="4133017" cy="914995"/>
          </a:xfrm>
          <a:prstGeom prst="rect">
            <a:avLst/>
          </a:prstGeom>
        </p:spPr>
      </p:pic>
      <p:pic>
        <p:nvPicPr>
          <p:cNvPr id="6" name="Image 3" descr="preencoded.png"/>
          <p:cNvPicPr>
            <a:picLocks noChangeAspect="1"/>
          </p:cNvPicPr>
          <p:nvPr/>
        </p:nvPicPr>
        <p:blipFill>
          <a:blip r:embed="rId6"/>
          <a:stretch>
            <a:fillRect/>
          </a:stretch>
        </p:blipFill>
        <p:spPr>
          <a:xfrm>
            <a:off x="7283529" y="2030135"/>
            <a:ext cx="4519493" cy="4922877"/>
          </a:xfrm>
          <a:prstGeom prst="rect">
            <a:avLst/>
          </a:prstGeom>
        </p:spPr>
      </p:pic>
      <p:sp>
        <p:nvSpPr>
          <p:cNvPr id="7" name="Text 1"/>
          <p:cNvSpPr/>
          <p:nvPr/>
        </p:nvSpPr>
        <p:spPr>
          <a:xfrm>
            <a:off x="676275" y="7387590"/>
            <a:ext cx="13277850" cy="309086"/>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(i) Code for Data Preprocessing</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446609"/>
            <a:ext cx="10711220" cy="4718209"/>
          </a:xfrm>
          <a:prstGeom prst="rect">
            <a:avLst/>
          </a:prstGeom>
        </p:spPr>
      </p:pic>
      <p:sp>
        <p:nvSpPr>
          <p:cNvPr id="3" name="Text 0"/>
          <p:cNvSpPr/>
          <p:nvPr/>
        </p:nvSpPr>
        <p:spPr>
          <a:xfrm>
            <a:off x="793790" y="641996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Missingness Matrix Plot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97838"/>
            <a:ext cx="6977777"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Exploratory Data Analysis:</a:t>
            </a:r>
            <a:endParaRPr lang="en-US" sz="4450" dirty="0"/>
          </a:p>
        </p:txBody>
      </p:sp>
      <p:sp>
        <p:nvSpPr>
          <p:cNvPr id="3" name="Text 1"/>
          <p:cNvSpPr/>
          <p:nvPr/>
        </p:nvSpPr>
        <p:spPr>
          <a:xfrm>
            <a:off x="793790" y="1960245"/>
            <a:ext cx="13042821" cy="1459230"/>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E5E0DF"/>
                </a:solidFill>
                <a:highlight>
                  <a:srgbClr val="4B1E01"/>
                </a:highlight>
                <a:latin typeface="Consolas" pitchFamily="34" charset="0"/>
                <a:ea typeface="Consolas" pitchFamily="34" charset="-122"/>
                <a:cs typeface="Consolas" pitchFamily="34" charset="-120"/>
              </a:rPr>
              <a:t>print(df.shape)</a:t>
            </a:r>
            <a:r>
              <a:rPr lang="en-US" sz="1750" dirty="0">
                <a:solidFill>
                  <a:srgbClr val="E5E0DF"/>
                </a:solidFill>
                <a:latin typeface="Roboto" pitchFamily="34" charset="0"/>
                <a:ea typeface="Roboto" pitchFamily="34" charset="-122"/>
                <a:cs typeface="Roboto" pitchFamily="34" charset="-120"/>
              </a:rPr>
              <a:t>, </a:t>
            </a:r>
            <a:r>
              <a:rPr lang="en-US" sz="1750" dirty="0">
                <a:solidFill>
                  <a:srgbClr val="E5E0DF"/>
                </a:solidFill>
                <a:highlight>
                  <a:srgbClr val="4B1E01"/>
                </a:highlight>
                <a:latin typeface="Consolas" pitchFamily="34" charset="0"/>
                <a:ea typeface="Consolas" pitchFamily="34" charset="-122"/>
                <a:cs typeface="Consolas" pitchFamily="34" charset="-120"/>
              </a:rPr>
              <a:t>print(df.info())</a:t>
            </a:r>
            <a:r>
              <a:rPr lang="en-US" sz="1750" dirty="0">
                <a:solidFill>
                  <a:srgbClr val="E5E0DF"/>
                </a:solidFill>
                <a:latin typeface="Roboto" pitchFamily="34" charset="0"/>
                <a:ea typeface="Roboto" pitchFamily="34" charset="-122"/>
                <a:cs typeface="Roboto" pitchFamily="34" charset="-120"/>
              </a:rPr>
              <a:t>, and </a:t>
            </a:r>
            <a:r>
              <a:rPr lang="en-US" sz="1750" dirty="0">
                <a:solidFill>
                  <a:srgbClr val="E5E0DF"/>
                </a:solidFill>
                <a:highlight>
                  <a:srgbClr val="4B1E01"/>
                </a:highlight>
                <a:latin typeface="Consolas" pitchFamily="34" charset="0"/>
                <a:ea typeface="Consolas" pitchFamily="34" charset="-122"/>
                <a:cs typeface="Consolas" pitchFamily="34" charset="-120"/>
              </a:rPr>
              <a:t>print(df.head())</a:t>
            </a:r>
            <a:r>
              <a:rPr lang="en-US" sz="1750" dirty="0">
                <a:solidFill>
                  <a:srgbClr val="E5E0DF"/>
                </a:solidFill>
                <a:latin typeface="Roboto" pitchFamily="34" charset="0"/>
                <a:ea typeface="Roboto" pitchFamily="34" charset="-122"/>
                <a:cs typeface="Roboto" pitchFamily="34" charset="-120"/>
              </a:rPr>
              <a:t> are commands used for </a:t>
            </a:r>
            <a:r>
              <a:rPr lang="en-US" sz="1750" b="1" dirty="0">
                <a:solidFill>
                  <a:srgbClr val="E5E0DF"/>
                </a:solidFill>
                <a:latin typeface="Roboto" pitchFamily="34" charset="0"/>
                <a:ea typeface="Roboto" pitchFamily="34" charset="-122"/>
                <a:cs typeface="Roboto" pitchFamily="34" charset="-120"/>
              </a:rPr>
              <a:t>Exploratory Data Analysis (EDA)</a:t>
            </a:r>
            <a:r>
              <a:rPr lang="en-US" sz="1750" dirty="0">
                <a:solidFill>
                  <a:srgbClr val="E5E0DF"/>
                </a:solidFill>
                <a:latin typeface="Roboto" pitchFamily="34" charset="0"/>
                <a:ea typeface="Roboto" pitchFamily="34" charset="-122"/>
                <a:cs typeface="Roboto" pitchFamily="34" charset="-120"/>
              </a:rPr>
              <a:t>. They provide essential initial insights into the dataset's structure, column data types, presence of non-null entries, and a quick preview of the raw data. While not directly modifying the data, these steps are fundamental for understanding the dataset and guiding subsequent data preprocessing decisions.</a:t>
            </a:r>
            <a:endParaRPr lang="en-US" sz="1750" dirty="0"/>
          </a:p>
        </p:txBody>
      </p:sp>
      <p:sp>
        <p:nvSpPr>
          <p:cNvPr id="4" name="Text 2"/>
          <p:cNvSpPr/>
          <p:nvPr/>
        </p:nvSpPr>
        <p:spPr>
          <a:xfrm>
            <a:off x="793790" y="3498771"/>
            <a:ext cx="13042821" cy="73342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E5E0DF"/>
                </a:solidFill>
                <a:latin typeface="Roboto" pitchFamily="34" charset="0"/>
                <a:ea typeface="Roboto" pitchFamily="34" charset="-122"/>
                <a:cs typeface="Roboto" pitchFamily="34" charset="-120"/>
              </a:rPr>
              <a:t>The </a:t>
            </a:r>
            <a:r>
              <a:rPr lang="en-US" sz="1750" dirty="0">
                <a:solidFill>
                  <a:srgbClr val="E5E0DF"/>
                </a:solidFill>
                <a:highlight>
                  <a:srgbClr val="4B1E01"/>
                </a:highlight>
                <a:latin typeface="Consolas" pitchFamily="34" charset="0"/>
                <a:ea typeface="Consolas" pitchFamily="34" charset="-122"/>
                <a:cs typeface="Consolas" pitchFamily="34" charset="-120"/>
              </a:rPr>
              <a:t>print(df.describe())</a:t>
            </a:r>
            <a:r>
              <a:rPr lang="en-US" sz="1750" dirty="0">
                <a:solidFill>
                  <a:srgbClr val="E5E0DF"/>
                </a:solidFill>
                <a:latin typeface="Roboto" pitchFamily="34" charset="0"/>
                <a:ea typeface="Roboto" pitchFamily="34" charset="-122"/>
                <a:cs typeface="Roboto" pitchFamily="34" charset="-120"/>
              </a:rPr>
              <a:t> command generates </a:t>
            </a:r>
            <a:r>
              <a:rPr lang="en-US" sz="1750" b="1" dirty="0">
                <a:solidFill>
                  <a:srgbClr val="E5E0DF"/>
                </a:solidFill>
                <a:latin typeface="Roboto" pitchFamily="34" charset="0"/>
                <a:ea typeface="Roboto" pitchFamily="34" charset="-122"/>
                <a:cs typeface="Roboto" pitchFamily="34" charset="-120"/>
              </a:rPr>
              <a:t>descriptive statistics</a:t>
            </a:r>
            <a:r>
              <a:rPr lang="en-US" sz="1750" dirty="0">
                <a:solidFill>
                  <a:srgbClr val="E5E0DF"/>
                </a:solidFill>
                <a:latin typeface="Roboto" pitchFamily="34" charset="0"/>
                <a:ea typeface="Roboto" pitchFamily="34" charset="-122"/>
                <a:cs typeface="Roboto" pitchFamily="34" charset="-120"/>
              </a:rPr>
              <a:t> for the numerical columns in your DataFrame. This includes key statistical measures such as:</a:t>
            </a:r>
            <a:endParaRPr lang="en-US" sz="1750" dirty="0"/>
          </a:p>
        </p:txBody>
      </p:sp>
      <p:sp>
        <p:nvSpPr>
          <p:cNvPr id="5" name="Text 3"/>
          <p:cNvSpPr/>
          <p:nvPr/>
        </p:nvSpPr>
        <p:spPr>
          <a:xfrm>
            <a:off x="793790" y="43114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Count:</a:t>
            </a:r>
            <a:r>
              <a:rPr lang="en-US" sz="1750" dirty="0">
                <a:solidFill>
                  <a:srgbClr val="E5E0DF"/>
                </a:solidFill>
                <a:latin typeface="Roboto" pitchFamily="34" charset="0"/>
                <a:ea typeface="Roboto" pitchFamily="34" charset="-122"/>
                <a:cs typeface="Roboto" pitchFamily="34" charset="-120"/>
              </a:rPr>
              <a:t> The number of non-null entries.</a:t>
            </a:r>
            <a:endParaRPr lang="en-US" sz="1750" dirty="0"/>
          </a:p>
        </p:txBody>
      </p:sp>
      <p:sp>
        <p:nvSpPr>
          <p:cNvPr id="6" name="Text 4"/>
          <p:cNvSpPr/>
          <p:nvPr/>
        </p:nvSpPr>
        <p:spPr>
          <a:xfrm>
            <a:off x="793790" y="475368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Mean:</a:t>
            </a:r>
            <a:r>
              <a:rPr lang="en-US" sz="1750" dirty="0">
                <a:solidFill>
                  <a:srgbClr val="E5E0DF"/>
                </a:solidFill>
                <a:latin typeface="Roboto" pitchFamily="34" charset="0"/>
                <a:ea typeface="Roboto" pitchFamily="34" charset="-122"/>
                <a:cs typeface="Roboto" pitchFamily="34" charset="-120"/>
              </a:rPr>
              <a:t> The average value.</a:t>
            </a:r>
            <a:endParaRPr lang="en-US" sz="1750" dirty="0"/>
          </a:p>
        </p:txBody>
      </p:sp>
      <p:sp>
        <p:nvSpPr>
          <p:cNvPr id="7" name="Text 5"/>
          <p:cNvSpPr/>
          <p:nvPr/>
        </p:nvSpPr>
        <p:spPr>
          <a:xfrm>
            <a:off x="793790" y="519588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Std (Standard Deviation):</a:t>
            </a:r>
            <a:r>
              <a:rPr lang="en-US" sz="1750" dirty="0">
                <a:solidFill>
                  <a:srgbClr val="E5E0DF"/>
                </a:solidFill>
                <a:latin typeface="Roboto" pitchFamily="34" charset="0"/>
                <a:ea typeface="Roboto" pitchFamily="34" charset="-122"/>
                <a:cs typeface="Roboto" pitchFamily="34" charset="-120"/>
              </a:rPr>
              <a:t> A measure of the dispersion of values.</a:t>
            </a:r>
            <a:endParaRPr lang="en-US" sz="1750" dirty="0"/>
          </a:p>
        </p:txBody>
      </p:sp>
      <p:sp>
        <p:nvSpPr>
          <p:cNvPr id="8" name="Text 6"/>
          <p:cNvSpPr/>
          <p:nvPr/>
        </p:nvSpPr>
        <p:spPr>
          <a:xfrm>
            <a:off x="793790" y="563808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Min/Max:</a:t>
            </a:r>
            <a:r>
              <a:rPr lang="en-US" sz="1750" dirty="0">
                <a:solidFill>
                  <a:srgbClr val="E5E0DF"/>
                </a:solidFill>
                <a:latin typeface="Roboto" pitchFamily="34" charset="0"/>
                <a:ea typeface="Roboto" pitchFamily="34" charset="-122"/>
                <a:cs typeface="Roboto" pitchFamily="34" charset="-120"/>
              </a:rPr>
              <a:t> The minimum and maximum values.</a:t>
            </a:r>
            <a:endParaRPr lang="en-US" sz="1750" dirty="0"/>
          </a:p>
        </p:txBody>
      </p:sp>
      <p:sp>
        <p:nvSpPr>
          <p:cNvPr id="9" name="Text 7"/>
          <p:cNvSpPr/>
          <p:nvPr/>
        </p:nvSpPr>
        <p:spPr>
          <a:xfrm>
            <a:off x="793790" y="608028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25th, 50th (Median), 75th Percentiles:</a:t>
            </a:r>
            <a:r>
              <a:rPr lang="en-US" sz="1750" dirty="0">
                <a:solidFill>
                  <a:srgbClr val="E5E0DF"/>
                </a:solidFill>
                <a:latin typeface="Roboto" pitchFamily="34" charset="0"/>
                <a:ea typeface="Roboto" pitchFamily="34" charset="-122"/>
                <a:cs typeface="Roboto" pitchFamily="34" charset="-120"/>
              </a:rPr>
              <a:t> Quartile values that show the distribution of the data.</a:t>
            </a:r>
            <a:endParaRPr lang="en-US" sz="1750" dirty="0"/>
          </a:p>
        </p:txBody>
      </p:sp>
      <p:sp>
        <p:nvSpPr>
          <p:cNvPr id="10" name="Text 8"/>
          <p:cNvSpPr/>
          <p:nvPr/>
        </p:nvSpPr>
        <p:spPr>
          <a:xfrm>
            <a:off x="793790" y="6698337"/>
            <a:ext cx="13042821" cy="73342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3. The </a:t>
            </a:r>
            <a:r>
              <a:rPr lang="en-US" sz="1750" dirty="0">
                <a:solidFill>
                  <a:srgbClr val="E5E0DF"/>
                </a:solidFill>
                <a:highlight>
                  <a:srgbClr val="4B1E01"/>
                </a:highlight>
                <a:latin typeface="Consolas" pitchFamily="34" charset="0"/>
                <a:ea typeface="Consolas" pitchFamily="34" charset="-122"/>
                <a:cs typeface="Consolas" pitchFamily="34" charset="-120"/>
              </a:rPr>
              <a:t>print(df['class'].value_counts())</a:t>
            </a:r>
            <a:r>
              <a:rPr lang="en-US" sz="1750" dirty="0">
                <a:solidFill>
                  <a:srgbClr val="E5E0DF"/>
                </a:solidFill>
                <a:latin typeface="Roboto" pitchFamily="34" charset="0"/>
                <a:ea typeface="Roboto" pitchFamily="34" charset="-122"/>
                <a:cs typeface="Roboto" pitchFamily="34" charset="-120"/>
              </a:rPr>
              <a:t> command is used to display the </a:t>
            </a:r>
            <a:r>
              <a:rPr lang="en-US" sz="1750" b="1" dirty="0">
                <a:solidFill>
                  <a:srgbClr val="E5E0DF"/>
                </a:solidFill>
                <a:latin typeface="Roboto" pitchFamily="34" charset="0"/>
                <a:ea typeface="Roboto" pitchFamily="34" charset="-122"/>
                <a:cs typeface="Roboto" pitchFamily="34" charset="-120"/>
              </a:rPr>
              <a:t>frequency of each unique value within the 'class' column</a:t>
            </a:r>
            <a:r>
              <a:rPr lang="en-US" sz="1750" dirty="0">
                <a:solidFill>
                  <a:srgbClr val="E5E0DF"/>
                </a:solidFill>
                <a:latin typeface="Roboto" pitchFamily="34" charset="0"/>
                <a:ea typeface="Roboto" pitchFamily="34" charset="-122"/>
                <a:cs typeface="Roboto" pitchFamily="34" charset="-120"/>
              </a:rPr>
              <a:t>. This provides a count of how many times each celestial object type (GALAXY, STAR, QSO) appears in our dataset.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4014</TotalTime>
  <Words>3655</Words>
  <Application>Microsoft Office PowerPoint</Application>
  <PresentationFormat>Custom</PresentationFormat>
  <Paragraphs>247</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Roboto</vt:lpstr>
      <vt:lpstr>Arial</vt:lpstr>
      <vt:lpstr>Consolas</vt:lpstr>
      <vt:lpstr>Saira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ARNAV SHARMA</cp:lastModifiedBy>
  <cp:revision>2</cp:revision>
  <dcterms:created xsi:type="dcterms:W3CDTF">2025-06-10T13:47:54Z</dcterms:created>
  <dcterms:modified xsi:type="dcterms:W3CDTF">2025-06-13T08:43:16Z</dcterms:modified>
</cp:coreProperties>
</file>